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sldIdLst>
    <p:sldId id="320" r:id="rId2"/>
    <p:sldId id="256" r:id="rId3"/>
    <p:sldId id="257" r:id="rId4"/>
    <p:sldId id="258" r:id="rId5"/>
    <p:sldId id="259" r:id="rId6"/>
    <p:sldId id="265" r:id="rId7"/>
    <p:sldId id="266" r:id="rId8"/>
    <p:sldId id="319" r:id="rId9"/>
    <p:sldId id="267" r:id="rId10"/>
    <p:sldId id="260" r:id="rId11"/>
    <p:sldId id="261" r:id="rId12"/>
    <p:sldId id="268" r:id="rId13"/>
    <p:sldId id="269" r:id="rId14"/>
    <p:sldId id="270" r:id="rId15"/>
    <p:sldId id="271" r:id="rId16"/>
    <p:sldId id="272" r:id="rId17"/>
    <p:sldId id="273" r:id="rId18"/>
    <p:sldId id="274" r:id="rId19"/>
    <p:sldId id="278" r:id="rId20"/>
    <p:sldId id="282" r:id="rId21"/>
    <p:sldId id="308" r:id="rId22"/>
    <p:sldId id="309" r:id="rId23"/>
    <p:sldId id="310" r:id="rId24"/>
    <p:sldId id="318" r:id="rId25"/>
    <p:sldId id="305" r:id="rId26"/>
    <p:sldId id="306" r:id="rId27"/>
    <p:sldId id="262" r:id="rId28"/>
    <p:sldId id="263"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B522CC0-EF2F-4E54-A9A5-1335733003A5}" type="datetimeFigureOut">
              <a:rPr lang="ru-RU" smtClean="0"/>
              <a:t>14.10.2025</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96565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69544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44042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06165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487882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2B522CC0-EF2F-4E54-A9A5-1335733003A5}" type="datetimeFigureOut">
              <a:rPr lang="ru-RU" smtClean="0"/>
              <a:t>14.10.2025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2562870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2B522CC0-EF2F-4E54-A9A5-1335733003A5}" type="datetimeFigureOut">
              <a:rPr lang="ru-RU" smtClean="0"/>
              <a:t>14.10.2025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2205522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14.10.2025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812578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14.10.2025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84166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B522CC0-EF2F-4E54-A9A5-1335733003A5}" type="datetimeFigureOut">
              <a:rPr lang="ru-RU" smtClean="0"/>
              <a:t>14.10.2025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119663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B522CC0-EF2F-4E54-A9A5-1335733003A5}" type="datetimeFigureOut">
              <a:rPr lang="ru-RU" smtClean="0"/>
              <a:t>14.10.2025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282722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4149495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2B522CC0-EF2F-4E54-A9A5-1335733003A5}" type="datetimeFigureOut">
              <a:rPr lang="ru-RU" smtClean="0"/>
              <a:t>14.10.2025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102350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B522CC0-EF2F-4E54-A9A5-1335733003A5}" type="datetimeFigureOut">
              <a:rPr lang="ru-RU" smtClean="0"/>
              <a:t>14.10.2025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54522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522CC0-EF2F-4E54-A9A5-1335733003A5}" type="datetimeFigureOut">
              <a:rPr lang="ru-RU" smtClean="0"/>
              <a:t>14.10.2025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232971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23243244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B522CC0-EF2F-4E54-A9A5-1335733003A5}" type="datetimeFigureOut">
              <a:rPr lang="ru-RU" smtClean="0"/>
              <a:t>14.10.2025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0D00BD2-5E1C-417F-809D-7F02A1E32A66}" type="slidenum">
              <a:rPr lang="ru-RU" smtClean="0"/>
              <a:t>‹#›</a:t>
            </a:fld>
            <a:endParaRPr lang="ru-RU"/>
          </a:p>
        </p:txBody>
      </p:sp>
    </p:spTree>
    <p:extLst>
      <p:ext uri="{BB962C8B-B14F-4D97-AF65-F5344CB8AC3E}">
        <p14:creationId xmlns:p14="http://schemas.microsoft.com/office/powerpoint/2010/main" val="3285469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522CC0-EF2F-4E54-A9A5-1335733003A5}" type="datetimeFigureOut">
              <a:rPr lang="ru-RU" smtClean="0"/>
              <a:t>14.10.2025</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D00BD2-5E1C-417F-809D-7F02A1E32A66}" type="slidenum">
              <a:rPr lang="ru-RU" smtClean="0"/>
              <a:t>‹#›</a:t>
            </a:fld>
            <a:endParaRPr lang="ru-RU"/>
          </a:p>
        </p:txBody>
      </p:sp>
    </p:spTree>
    <p:extLst>
      <p:ext uri="{BB962C8B-B14F-4D97-AF65-F5344CB8AC3E}">
        <p14:creationId xmlns:p14="http://schemas.microsoft.com/office/powerpoint/2010/main" val="2026026566"/>
      </p:ext>
    </p:extLst>
  </p:cSld>
  <p:clrMap bg1="dk1" tx1="lt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3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9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9">
            <a:extLst>
              <a:ext uri="{FF2B5EF4-FFF2-40B4-BE49-F238E27FC236}">
                <a16:creationId xmlns:a16="http://schemas.microsoft.com/office/drawing/2014/main" id="{A48E495A-275B-4F3D-9DEF-C29ABDA01C6A}"/>
              </a:ext>
            </a:extLst>
          </p:cNvPr>
          <p:cNvPicPr>
            <a:picLocks noChangeAspect="1"/>
          </p:cNvPicPr>
          <p:nvPr/>
        </p:nvPicPr>
        <p:blipFill>
          <a:blip r:embed="rId2">
            <a:extLst>
              <a:ext uri="{28A0092B-C50C-407E-A947-70E740481C1C}">
                <a14:useLocalDpi xmlns:a14="http://schemas.microsoft.com/office/drawing/2010/main" val="0"/>
              </a:ext>
            </a:extLst>
          </a:blip>
          <a:srcRect l="15321" t="20546" r="15321" b="27090"/>
          <a:stretch>
            <a:fillRect/>
          </a:stretch>
        </p:blipFill>
        <p:spPr bwMode="auto">
          <a:xfrm>
            <a:off x="360273" y="4975029"/>
            <a:ext cx="658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11">
            <a:extLst>
              <a:ext uri="{FF2B5EF4-FFF2-40B4-BE49-F238E27FC236}">
                <a16:creationId xmlns:a16="http://schemas.microsoft.com/office/drawing/2014/main" id="{3C8F2C72-703C-4973-A59D-A9D448D2D0BD}"/>
              </a:ext>
            </a:extLst>
          </p:cNvPr>
          <p:cNvPicPr>
            <a:picLocks noChangeAspect="1"/>
          </p:cNvPicPr>
          <p:nvPr/>
        </p:nvPicPr>
        <p:blipFill>
          <a:blip r:embed="rId3">
            <a:extLst>
              <a:ext uri="{28A0092B-C50C-407E-A947-70E740481C1C}">
                <a14:useLocalDpi xmlns:a14="http://schemas.microsoft.com/office/drawing/2010/main" val="0"/>
              </a:ext>
            </a:extLst>
          </a:blip>
          <a:srcRect l="8195" t="20673" r="8195" b="23930"/>
          <a:stretch>
            <a:fillRect/>
          </a:stretch>
        </p:blipFill>
        <p:spPr bwMode="auto">
          <a:xfrm>
            <a:off x="342811" y="5510017"/>
            <a:ext cx="6762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4D38D48C-CA16-49E9-AAE1-5DD4DCAE3F3D}"/>
              </a:ext>
            </a:extLst>
          </p:cNvPr>
          <p:cNvSpPr txBox="1">
            <a:spLocks noChangeArrowheads="1"/>
          </p:cNvSpPr>
          <p:nvPr/>
        </p:nvSpPr>
        <p:spPr bwMode="auto">
          <a:xfrm>
            <a:off x="1017498" y="5486204"/>
            <a:ext cx="1979613" cy="460767"/>
          </a:xfrm>
          <a:prstGeom prst="rect">
            <a:avLst/>
          </a:prstGeom>
          <a:solidFill>
            <a:srgbClr val="FF9900"/>
          </a:solidFill>
          <a:ln>
            <a:noFill/>
          </a:ln>
        </p:spPr>
        <p:txBody>
          <a:bodyPr>
            <a:spAutoFit/>
          </a:bodyPr>
          <a:lstStyle>
            <a:lvl1pPr defTabSz="685800">
              <a:spcBef>
                <a:spcPct val="20000"/>
              </a:spcBef>
              <a:buFont typeface="Arial" panose="020B0604020202020204" pitchFamily="34" charset="0"/>
              <a:buChar char="•"/>
              <a:defRPr sz="2800">
                <a:solidFill>
                  <a:schemeClr val="tx1"/>
                </a:solidFill>
                <a:latin typeface="Times New Roman" panose="02020603050405020304" pitchFamily="18" charset="0"/>
              </a:defRPr>
            </a:lvl1pPr>
            <a:lvl2pPr marL="742950" indent="-285750" defTabSz="685800">
              <a:spcBef>
                <a:spcPct val="20000"/>
              </a:spcBef>
              <a:buFont typeface="Arial" panose="020B0604020202020204" pitchFamily="34" charset="0"/>
              <a:buChar char="–"/>
              <a:defRPr sz="2400">
                <a:solidFill>
                  <a:schemeClr val="tx1"/>
                </a:solidFill>
                <a:latin typeface="Times New Roman" panose="02020603050405020304" pitchFamily="18" charset="0"/>
              </a:defRPr>
            </a:lvl2pPr>
            <a:lvl3pPr marL="1143000" indent="-228600" defTabSz="685800">
              <a:spcBef>
                <a:spcPct val="20000"/>
              </a:spcBef>
              <a:buFont typeface="Arial" panose="020B0604020202020204" pitchFamily="34" charset="0"/>
              <a:buChar char="•"/>
              <a:defRPr sz="2100">
                <a:solidFill>
                  <a:schemeClr val="tx1"/>
                </a:solidFill>
                <a:latin typeface="Times New Roman" panose="02020603050405020304" pitchFamily="18" charset="0"/>
              </a:defRPr>
            </a:lvl3pPr>
            <a:lvl4pPr marL="1600200" indent="-228600" defTabSz="685800">
              <a:spcBef>
                <a:spcPct val="20000"/>
              </a:spcBef>
              <a:buFont typeface="Arial" panose="020B0604020202020204" pitchFamily="34" charset="0"/>
              <a:buChar char="–"/>
              <a:defRPr sz="1700">
                <a:solidFill>
                  <a:schemeClr val="tx1"/>
                </a:solidFill>
                <a:latin typeface="Times New Roman" panose="02020603050405020304" pitchFamily="18" charset="0"/>
              </a:defRPr>
            </a:lvl4pPr>
            <a:lvl5pPr marL="2057400" indent="-228600" defTabSz="685800">
              <a:spcBef>
                <a:spcPct val="20000"/>
              </a:spcBef>
              <a:buFont typeface="Arial" panose="020B0604020202020204" pitchFamily="34" charset="0"/>
              <a:buChar char="»"/>
              <a:defRPr sz="17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Font typeface="Arial" panose="020B0604020202020204" pitchFamily="34" charset="0"/>
              <a:buChar char="»"/>
              <a:defRPr sz="1700">
                <a:solidFill>
                  <a:schemeClr val="tx1"/>
                </a:solidFill>
                <a:latin typeface="Times New Roman" panose="02020603050405020304" pitchFamily="18" charset="0"/>
              </a:defRPr>
            </a:lvl9pPr>
          </a:lstStyle>
          <a:p>
            <a:pPr eaLnBrk="1" fontAlgn="auto" hangingPunct="1">
              <a:spcBef>
                <a:spcPct val="0"/>
              </a:spcBef>
              <a:spcAft>
                <a:spcPts val="0"/>
              </a:spcAft>
              <a:buFontTx/>
              <a:buNone/>
              <a:defRPr/>
            </a:pPr>
            <a:r>
              <a:rPr lang="en-US" altLang="en-US" sz="1197" dirty="0" err="1">
                <a:solidFill>
                  <a:srgbClr val="000000"/>
                </a:solidFill>
                <a:latin typeface="Arial" panose="020B0604020202020204" pitchFamily="34" charset="0"/>
                <a:cs typeface="Calibri" panose="020F0502020204030204" pitchFamily="34" charset="0"/>
              </a:rPr>
              <a:t>Oziq-ovqat</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muhandisligi</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kafedrasi</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katta</a:t>
            </a:r>
            <a:r>
              <a:rPr lang="en-US" altLang="en-US" sz="1197" dirty="0">
                <a:solidFill>
                  <a:srgbClr val="000000"/>
                </a:solidFill>
                <a:latin typeface="Arial" panose="020B0604020202020204" pitchFamily="34" charset="0"/>
                <a:cs typeface="Calibri" panose="020F0502020204030204" pitchFamily="34" charset="0"/>
              </a:rPr>
              <a:t> </a:t>
            </a:r>
            <a:r>
              <a:rPr lang="en-US" altLang="en-US" sz="1197" dirty="0" err="1">
                <a:solidFill>
                  <a:srgbClr val="000000"/>
                </a:solidFill>
                <a:latin typeface="Arial" panose="020B0604020202020204" pitchFamily="34" charset="0"/>
                <a:cs typeface="Calibri" panose="020F0502020204030204" pitchFamily="34" charset="0"/>
              </a:rPr>
              <a:t>o’qituvchisi</a:t>
            </a:r>
            <a:endParaRPr lang="uz-Cyrl-UZ" altLang="en-US" sz="1197" dirty="0">
              <a:solidFill>
                <a:srgbClr val="000000"/>
              </a:solidFill>
              <a:latin typeface="Arial" panose="020B0604020202020204" pitchFamily="34" charset="0"/>
              <a:cs typeface="Calibri" panose="020F0502020204030204" pitchFamily="34" charset="0"/>
            </a:endParaRPr>
          </a:p>
        </p:txBody>
      </p:sp>
      <p:sp>
        <p:nvSpPr>
          <p:cNvPr id="6" name="TextBox 20">
            <a:extLst>
              <a:ext uri="{FF2B5EF4-FFF2-40B4-BE49-F238E27FC236}">
                <a16:creationId xmlns:a16="http://schemas.microsoft.com/office/drawing/2014/main" id="{82952997-A8F0-4C41-A450-BA3CC22BE2EC}"/>
              </a:ext>
            </a:extLst>
          </p:cNvPr>
          <p:cNvSpPr txBox="1">
            <a:spLocks noChangeArrowheads="1"/>
          </p:cNvSpPr>
          <p:nvPr/>
        </p:nvSpPr>
        <p:spPr bwMode="auto">
          <a:xfrm>
            <a:off x="1019086" y="5081392"/>
            <a:ext cx="1789112" cy="24006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ru-RU" sz="1200" dirty="0">
                <a:solidFill>
                  <a:srgbClr val="000000"/>
                </a:solidFill>
                <a:cs typeface="Calibri" panose="020F0502020204030204" pitchFamily="34" charset="0"/>
              </a:rPr>
              <a:t>  </a:t>
            </a:r>
            <a:r>
              <a:rPr lang="en-US" altLang="ru-RU" sz="1200" dirty="0" err="1">
                <a:solidFill>
                  <a:srgbClr val="000000"/>
                </a:solidFill>
                <a:cs typeface="Calibri" panose="020F0502020204030204" pitchFamily="34" charset="0"/>
              </a:rPr>
              <a:t>A.J.To’ychiyev</a:t>
            </a:r>
            <a:r>
              <a:rPr lang="en-US" altLang="ru-RU" sz="1200" dirty="0">
                <a:solidFill>
                  <a:srgbClr val="000000"/>
                </a:solidFill>
                <a:cs typeface="Calibri" panose="020F0502020204030204" pitchFamily="34" charset="0"/>
              </a:rPr>
              <a:t>. </a:t>
            </a:r>
            <a:endParaRPr lang="ru-RU" altLang="ru-RU" sz="1200" dirty="0">
              <a:solidFill>
                <a:srgbClr val="000000"/>
              </a:solidFill>
              <a:cs typeface="Calibri" panose="020F0502020204030204" pitchFamily="34" charset="0"/>
            </a:endParaRPr>
          </a:p>
        </p:txBody>
      </p:sp>
      <p:sp>
        <p:nvSpPr>
          <p:cNvPr id="7" name="Прямоугольник 6">
            <a:extLst>
              <a:ext uri="{FF2B5EF4-FFF2-40B4-BE49-F238E27FC236}">
                <a16:creationId xmlns:a16="http://schemas.microsoft.com/office/drawing/2014/main" id="{EDE8FAF1-59E4-41AF-8804-8F732E1D24C8}"/>
              </a:ext>
            </a:extLst>
          </p:cNvPr>
          <p:cNvSpPr>
            <a:spLocks noChangeAspect="1"/>
          </p:cNvSpPr>
          <p:nvPr/>
        </p:nvSpPr>
        <p:spPr>
          <a:xfrm>
            <a:off x="1016449" y="3738367"/>
            <a:ext cx="5903648" cy="1171575"/>
          </a:xfrm>
          <a:prstGeom prst="rect">
            <a:avLst/>
          </a:prstGeom>
          <a:solidFill>
            <a:srgbClr val="000099"/>
          </a:solidFill>
          <a:ln w="12700">
            <a:miter lim="400000"/>
          </a:ln>
        </p:spPr>
        <p:txBody>
          <a:bodyPr lIns="28575" tIns="28575" rIns="28575" bIns="28575" anchor="ctr"/>
          <a:lstStyle/>
          <a:p>
            <a:pPr defTabSz="685807" eaLnBrk="1" fontAlgn="auto" hangingPunct="1">
              <a:spcBef>
                <a:spcPts val="0"/>
              </a:spcBef>
              <a:spcAft>
                <a:spcPts val="0"/>
              </a:spcAft>
              <a:defRPr/>
            </a:pPr>
            <a:endParaRPr lang="en-US" sz="2100" dirty="0">
              <a:solidFill>
                <a:srgbClr val="FFFFFF"/>
              </a:solidFill>
              <a:effectLst>
                <a:outerShdw blurRad="38100" dist="12700" dir="5400000" rotWithShape="0">
                  <a:srgbClr val="000000">
                    <a:alpha val="50000"/>
                  </a:srgbClr>
                </a:outerShdw>
              </a:effectLst>
              <a:latin typeface="Times New Roman"/>
              <a:cs typeface="Arial" panose="020B0604020202020204" pitchFamily="34" charset="0"/>
            </a:endParaRPr>
          </a:p>
        </p:txBody>
      </p:sp>
      <p:sp>
        <p:nvSpPr>
          <p:cNvPr id="8" name="POWERPOINT TEMPLATE">
            <a:extLst>
              <a:ext uri="{FF2B5EF4-FFF2-40B4-BE49-F238E27FC236}">
                <a16:creationId xmlns:a16="http://schemas.microsoft.com/office/drawing/2014/main" id="{CD221566-4CE8-4806-A536-610578165B37}"/>
              </a:ext>
            </a:extLst>
          </p:cNvPr>
          <p:cNvSpPr>
            <a:spLocks noChangeArrowheads="1"/>
          </p:cNvSpPr>
          <p:nvPr/>
        </p:nvSpPr>
        <p:spPr bwMode="auto">
          <a:xfrm>
            <a:off x="2891638" y="4073685"/>
            <a:ext cx="3957437" cy="550151"/>
          </a:xfrm>
          <a:prstGeom prst="rect">
            <a:avLst/>
          </a:prstGeom>
          <a:solidFill>
            <a:srgbClr val="000099"/>
          </a:solidFill>
          <a:ln w="9525">
            <a:solidFill>
              <a:srgbClr val="000099"/>
            </a:solidFill>
            <a:miter lim="800000"/>
            <a:headEnd/>
            <a:tailEnd/>
          </a:ln>
        </p:spPr>
        <p:txBody>
          <a:bodyPr wrap="square" lIns="28575" tIns="28575" rIns="28575" bIns="28575" anchor="ctr">
            <a:spAutoFit/>
          </a:bodyPr>
          <a:lstStyle>
            <a:lvl1pPr>
              <a:tabLst>
                <a:tab pos="1066800" algn="l"/>
              </a:tabLst>
              <a:defRPr>
                <a:solidFill>
                  <a:schemeClr val="tx1"/>
                </a:solidFill>
                <a:latin typeface="Arial" panose="020B0604020202020204" pitchFamily="34" charset="0"/>
              </a:defRPr>
            </a:lvl1pPr>
            <a:lvl2pPr marL="742950" indent="-285750">
              <a:tabLst>
                <a:tab pos="1066800" algn="l"/>
              </a:tabLst>
              <a:defRPr>
                <a:solidFill>
                  <a:schemeClr val="tx1"/>
                </a:solidFill>
                <a:latin typeface="Arial" panose="020B0604020202020204" pitchFamily="34" charset="0"/>
              </a:defRPr>
            </a:lvl2pPr>
            <a:lvl3pPr marL="1143000" indent="-228600">
              <a:tabLst>
                <a:tab pos="1066800" algn="l"/>
              </a:tabLst>
              <a:defRPr>
                <a:solidFill>
                  <a:schemeClr val="tx1"/>
                </a:solidFill>
                <a:latin typeface="Arial" panose="020B0604020202020204" pitchFamily="34" charset="0"/>
              </a:defRPr>
            </a:lvl3pPr>
            <a:lvl4pPr marL="1600200" indent="-228600">
              <a:tabLst>
                <a:tab pos="1066800" algn="l"/>
              </a:tabLst>
              <a:defRPr>
                <a:solidFill>
                  <a:schemeClr val="tx1"/>
                </a:solidFill>
                <a:latin typeface="Arial" panose="020B0604020202020204" pitchFamily="34" charset="0"/>
              </a:defRPr>
            </a:lvl4pPr>
            <a:lvl5pPr marL="2057400" indent="-228600">
              <a:tabLst>
                <a:tab pos="106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06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06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06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066800" algn="l"/>
              </a:tabLst>
              <a:defRPr>
                <a:solidFill>
                  <a:schemeClr val="tx1"/>
                </a:solidFill>
                <a:latin typeface="Arial" panose="020B0604020202020204" pitchFamily="34" charset="0"/>
              </a:defRPr>
            </a:lvl9pPr>
          </a:lstStyle>
          <a:p>
            <a:r>
              <a:rPr lang="en-US" sz="3200" dirty="0" err="1">
                <a:solidFill>
                  <a:srgbClr val="FF0000"/>
                </a:solidFill>
              </a:rPr>
              <a:t>Hajmiy</a:t>
            </a:r>
            <a:r>
              <a:rPr lang="en-US" sz="3200" dirty="0">
                <a:solidFill>
                  <a:srgbClr val="FF0000"/>
                </a:solidFill>
              </a:rPr>
              <a:t> </a:t>
            </a:r>
            <a:r>
              <a:rPr lang="en-US" sz="3200" dirty="0" err="1">
                <a:solidFill>
                  <a:srgbClr val="FF0000"/>
                </a:solidFill>
              </a:rPr>
              <a:t>nasoslar</a:t>
            </a:r>
            <a:endParaRPr lang="ru-RU" altLang="ru-RU" sz="3200" dirty="0">
              <a:solidFill>
                <a:srgbClr val="FFFFFF"/>
              </a:solidFill>
              <a:latin typeface="Times New Roman" panose="02020603050405020304" pitchFamily="18" charset="0"/>
              <a:cs typeface="Times New Roman" panose="02020603050405020304" pitchFamily="18" charset="0"/>
            </a:endParaRPr>
          </a:p>
        </p:txBody>
      </p:sp>
      <p:sp>
        <p:nvSpPr>
          <p:cNvPr id="9" name="POWERPOINT TEMPLATE">
            <a:extLst>
              <a:ext uri="{FF2B5EF4-FFF2-40B4-BE49-F238E27FC236}">
                <a16:creationId xmlns:a16="http://schemas.microsoft.com/office/drawing/2014/main" id="{19D4C0ED-37D8-40B6-B1FC-DC96D14F2463}"/>
              </a:ext>
            </a:extLst>
          </p:cNvPr>
          <p:cNvSpPr>
            <a:spLocks noChangeArrowheads="1"/>
          </p:cNvSpPr>
          <p:nvPr/>
        </p:nvSpPr>
        <p:spPr bwMode="auto">
          <a:xfrm>
            <a:off x="1059311" y="4072533"/>
            <a:ext cx="1748887" cy="42704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buFont typeface="Arial" panose="020B0604020202020204" pitchFamily="34" charset="0"/>
              <a:buNone/>
            </a:pPr>
            <a:r>
              <a:rPr lang="en-US" altLang="ru-RU" sz="2400" dirty="0">
                <a:solidFill>
                  <a:srgbClr val="FFFFFF"/>
                </a:solidFill>
                <a:latin typeface="Times New Roman" panose="02020603050405020304" pitchFamily="18" charset="0"/>
                <a:cs typeface="Times New Roman" panose="02020603050405020304" pitchFamily="18" charset="0"/>
                <a:sym typeface="Arial" panose="020B0604020202020204" pitchFamily="34" charset="0"/>
              </a:rPr>
              <a:t>MAVZU: 07</a:t>
            </a:r>
          </a:p>
        </p:txBody>
      </p:sp>
      <p:sp>
        <p:nvSpPr>
          <p:cNvPr id="10" name="Прямоугольник 9">
            <a:extLst>
              <a:ext uri="{FF2B5EF4-FFF2-40B4-BE49-F238E27FC236}">
                <a16:creationId xmlns:a16="http://schemas.microsoft.com/office/drawing/2014/main" id="{A322B9AE-F4BB-4F66-B03A-11D1E8BC8F46}"/>
              </a:ext>
            </a:extLst>
          </p:cNvPr>
          <p:cNvSpPr>
            <a:spLocks noChangeAspect="1"/>
          </p:cNvSpPr>
          <p:nvPr/>
        </p:nvSpPr>
        <p:spPr>
          <a:xfrm>
            <a:off x="2810677" y="2276279"/>
            <a:ext cx="6394450" cy="1171575"/>
          </a:xfrm>
          <a:prstGeom prst="rect">
            <a:avLst/>
          </a:prstGeom>
          <a:solidFill>
            <a:srgbClr val="002060"/>
          </a:solidFill>
          <a:ln w="12700">
            <a:miter lim="400000"/>
          </a:ln>
        </p:spPr>
        <p:txBody>
          <a:bodyPr lIns="28575" tIns="28575" rIns="28575" bIns="28575" anchor="ctr"/>
          <a:lstStyle/>
          <a:p>
            <a:pPr defTabSz="685807" eaLnBrk="1" fontAlgn="auto" hangingPunct="1">
              <a:spcBef>
                <a:spcPts val="0"/>
              </a:spcBef>
              <a:spcAft>
                <a:spcPts val="0"/>
              </a:spcAft>
              <a:defRPr/>
            </a:pPr>
            <a:endParaRPr lang="en-US" sz="2100" dirty="0">
              <a:solidFill>
                <a:srgbClr val="FFFFFF"/>
              </a:solidFill>
              <a:effectLst>
                <a:outerShdw blurRad="38100" dist="12700" dir="5400000" rotWithShape="0">
                  <a:srgbClr val="000000">
                    <a:alpha val="50000"/>
                  </a:srgbClr>
                </a:outerShdw>
              </a:effectLst>
              <a:latin typeface="Times New Roman"/>
              <a:cs typeface="Arial" panose="020B0604020202020204" pitchFamily="34" charset="0"/>
            </a:endParaRPr>
          </a:p>
        </p:txBody>
      </p:sp>
      <p:sp>
        <p:nvSpPr>
          <p:cNvPr id="11" name="POWERPOINT TEMPLATE">
            <a:extLst>
              <a:ext uri="{FF2B5EF4-FFF2-40B4-BE49-F238E27FC236}">
                <a16:creationId xmlns:a16="http://schemas.microsoft.com/office/drawing/2014/main" id="{9356CA75-039B-485E-B926-19CC590BBAC0}"/>
              </a:ext>
            </a:extLst>
          </p:cNvPr>
          <p:cNvSpPr>
            <a:spLocks noChangeArrowheads="1"/>
          </p:cNvSpPr>
          <p:nvPr/>
        </p:nvSpPr>
        <p:spPr bwMode="auto">
          <a:xfrm>
            <a:off x="4080677" y="2702732"/>
            <a:ext cx="5124450" cy="390107"/>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lnSpc>
                <a:spcPct val="90000"/>
              </a:lnSpc>
              <a:spcBef>
                <a:spcPts val="750"/>
              </a:spcBef>
              <a:buFont typeface="Arial" panose="020B0604020202020204" pitchFamily="34" charset="0"/>
              <a:buNone/>
            </a:pPr>
            <a:r>
              <a:rPr lang="en-US" altLang="ru-RU" sz="2400" dirty="0">
                <a:solidFill>
                  <a:srgbClr val="FFFFFF"/>
                </a:solidFill>
                <a:latin typeface="Calibri" panose="020F0502020204030204" pitchFamily="34" charset="0"/>
                <a:cs typeface="Times New Roman" panose="02020603050405020304" pitchFamily="18" charset="0"/>
              </a:rPr>
              <a:t> </a:t>
            </a:r>
            <a:r>
              <a:rPr lang="en-US" altLang="ru-RU" sz="2400" dirty="0">
                <a:solidFill>
                  <a:srgbClr val="FFFFFF"/>
                </a:solidFill>
                <a:latin typeface="Times New Roman" panose="02020603050405020304" pitchFamily="18" charset="0"/>
                <a:cs typeface="Times New Roman" panose="02020603050405020304" pitchFamily="18" charset="0"/>
              </a:rPr>
              <a:t>GIDRAVLIKA </a:t>
            </a:r>
            <a:endParaRPr lang="ru-RU" altLang="ru-RU" sz="2400" dirty="0">
              <a:solidFill>
                <a:srgbClr val="FFFFFF"/>
              </a:solidFill>
              <a:latin typeface="Times New Roman" panose="02020603050405020304" pitchFamily="18" charset="0"/>
              <a:cs typeface="Times New Roman" panose="02020603050405020304" pitchFamily="18" charset="0"/>
            </a:endParaRPr>
          </a:p>
        </p:txBody>
      </p:sp>
      <p:sp>
        <p:nvSpPr>
          <p:cNvPr id="12" name="POWERPOINT TEMPLATE">
            <a:extLst>
              <a:ext uri="{FF2B5EF4-FFF2-40B4-BE49-F238E27FC236}">
                <a16:creationId xmlns:a16="http://schemas.microsoft.com/office/drawing/2014/main" id="{6B3C21D6-36EA-42C9-81E7-B7214B70BEEA}"/>
              </a:ext>
            </a:extLst>
          </p:cNvPr>
          <p:cNvSpPr>
            <a:spLocks noChangeArrowheads="1"/>
          </p:cNvSpPr>
          <p:nvPr/>
        </p:nvSpPr>
        <p:spPr bwMode="auto">
          <a:xfrm>
            <a:off x="2891639" y="2601717"/>
            <a:ext cx="1027113" cy="51911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575" tIns="28575" rIns="28575" bIns="28575" anchor="ctr">
            <a:spAutoFit/>
          </a:bodyPr>
          <a:lstStyle>
            <a:lvl1pPr defTabSz="685800">
              <a:tabLst>
                <a:tab pos="800100" algn="l"/>
              </a:tabLst>
              <a:defRPr>
                <a:solidFill>
                  <a:schemeClr val="tx1"/>
                </a:solidFill>
                <a:latin typeface="Arial" panose="020B0604020202020204" pitchFamily="34" charset="0"/>
              </a:defRPr>
            </a:lvl1pPr>
            <a:lvl2pPr marL="742950" indent="-285750" defTabSz="685800">
              <a:tabLst>
                <a:tab pos="800100" algn="l"/>
              </a:tabLst>
              <a:defRPr>
                <a:solidFill>
                  <a:schemeClr val="tx1"/>
                </a:solidFill>
                <a:latin typeface="Arial" panose="020B0604020202020204" pitchFamily="34" charset="0"/>
              </a:defRPr>
            </a:lvl2pPr>
            <a:lvl3pPr marL="1143000" indent="-228600" defTabSz="685800">
              <a:tabLst>
                <a:tab pos="800100" algn="l"/>
              </a:tabLst>
              <a:defRPr>
                <a:solidFill>
                  <a:schemeClr val="tx1"/>
                </a:solidFill>
                <a:latin typeface="Arial" panose="020B0604020202020204" pitchFamily="34" charset="0"/>
              </a:defRPr>
            </a:lvl3pPr>
            <a:lvl4pPr marL="1600200" indent="-228600" defTabSz="685800">
              <a:tabLst>
                <a:tab pos="800100" algn="l"/>
              </a:tabLst>
              <a:defRPr>
                <a:solidFill>
                  <a:schemeClr val="tx1"/>
                </a:solidFill>
                <a:latin typeface="Arial" panose="020B0604020202020204" pitchFamily="34" charset="0"/>
              </a:defRPr>
            </a:lvl4pPr>
            <a:lvl5pPr marL="2057400" indent="-228600" defTabSz="685800">
              <a:tabLst>
                <a:tab pos="800100" algn="l"/>
              </a:tabLst>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algn="ctr" eaLnBrk="1" hangingPunct="1">
              <a:buFont typeface="Arial" panose="020B0604020202020204" pitchFamily="34" charset="0"/>
              <a:buNone/>
            </a:pPr>
            <a:r>
              <a:rPr lang="en-US" altLang="ru-RU" sz="3000" b="1" dirty="0">
                <a:solidFill>
                  <a:srgbClr val="FFFFFF"/>
                </a:solidFill>
                <a:cs typeface="Arial" panose="020B0604020202020204" pitchFamily="34" charset="0"/>
                <a:sym typeface="Arial" panose="020B0604020202020204" pitchFamily="34" charset="0"/>
              </a:rPr>
              <a:t>FAN</a:t>
            </a:r>
            <a:r>
              <a:rPr lang="ru-RU" altLang="ru-RU" sz="3000" b="1" dirty="0">
                <a:solidFill>
                  <a:srgbClr val="FFFFFF"/>
                </a:solidFill>
                <a:cs typeface="Arial" panose="020B0604020202020204" pitchFamily="34" charset="0"/>
                <a:sym typeface="Arial" panose="020B0604020202020204" pitchFamily="34" charset="0"/>
              </a:rPr>
              <a:t>:</a:t>
            </a:r>
            <a:endParaRPr lang="en-US" altLang="ru-RU" sz="6000" b="1" dirty="0">
              <a:solidFill>
                <a:srgbClr val="FFFFFF"/>
              </a:solidFill>
              <a:cs typeface="Arial" panose="020B0604020202020204" pitchFamily="34" charset="0"/>
              <a:sym typeface="Arial" panose="020B0604020202020204" pitchFamily="34" charset="0"/>
            </a:endParaRPr>
          </a:p>
        </p:txBody>
      </p:sp>
      <p:graphicFrame>
        <p:nvGraphicFramePr>
          <p:cNvPr id="13" name="Таблица 12">
            <a:extLst>
              <a:ext uri="{FF2B5EF4-FFF2-40B4-BE49-F238E27FC236}">
                <a16:creationId xmlns:a16="http://schemas.microsoft.com/office/drawing/2014/main" id="{C5F9566C-4CC5-4968-AF46-A3AFDA64629F}"/>
              </a:ext>
            </a:extLst>
          </p:cNvPr>
          <p:cNvGraphicFramePr>
            <a:graphicFrameLocks noGrp="1"/>
          </p:cNvGraphicFramePr>
          <p:nvPr>
            <p:extLst>
              <p:ext uri="{D42A27DB-BD31-4B8C-83A1-F6EECF244321}">
                <p14:modId xmlns:p14="http://schemas.microsoft.com/office/powerpoint/2010/main" val="693485313"/>
              </p:ext>
            </p:extLst>
          </p:nvPr>
        </p:nvGraphicFramePr>
        <p:xfrm>
          <a:off x="3706490" y="749104"/>
          <a:ext cx="5356225" cy="973138"/>
        </p:xfrm>
        <a:graphic>
          <a:graphicData uri="http://schemas.openxmlformats.org/drawingml/2006/table">
            <a:tbl>
              <a:tblPr firstRow="1" firstCol="1" bandRow="1">
                <a:tableStyleId>{5C22544A-7EE6-4342-B048-85BDC9FD1C3A}</a:tableStyleId>
              </a:tblPr>
              <a:tblGrid>
                <a:gridCol w="5356225">
                  <a:extLst>
                    <a:ext uri="{9D8B030D-6E8A-4147-A177-3AD203B41FA5}">
                      <a16:colId xmlns:a16="http://schemas.microsoft.com/office/drawing/2014/main" val="20000"/>
                    </a:ext>
                  </a:extLst>
                </a:gridCol>
              </a:tblGrid>
              <a:tr h="973138">
                <a:tc>
                  <a:txBody>
                    <a:bodyPr/>
                    <a:lstStyle/>
                    <a:p>
                      <a:pPr marL="6350" indent="-6350" algn="ctr">
                        <a:lnSpc>
                          <a:spcPct val="100000"/>
                        </a:lnSpc>
                        <a:spcAft>
                          <a:spcPts val="600"/>
                        </a:spcAft>
                      </a:pPr>
                      <a:r>
                        <a:rPr lang="ru-RU" sz="2400" dirty="0">
                          <a:effectLst/>
                        </a:rPr>
                        <a:t> </a:t>
                      </a:r>
                      <a:r>
                        <a:rPr lang="en-US" sz="2800" dirty="0">
                          <a:solidFill>
                            <a:schemeClr val="tx1"/>
                          </a:solidFill>
                          <a:effectLst/>
                          <a:latin typeface="Times New Roman" panose="02020603050405020304" pitchFamily="18" charset="0"/>
                          <a:cs typeface="Times New Roman" panose="02020603050405020304" pitchFamily="18" charset="0"/>
                        </a:rPr>
                        <a:t>QARSHI DAVLAT TEXNIKA UNIVERSITETI</a:t>
                      </a:r>
                      <a:endParaRPr lang="ru-RU"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8635" marR="58635" marT="0" marB="0">
                    <a:solidFill>
                      <a:srgbClr val="CAF9FE"/>
                    </a:solidFill>
                  </a:tcPr>
                </a:tc>
                <a:extLst>
                  <a:ext uri="{0D108BD9-81ED-4DB2-BD59-A6C34878D82A}">
                    <a16:rowId xmlns:a16="http://schemas.microsoft.com/office/drawing/2014/main" val="10000"/>
                  </a:ext>
                </a:extLst>
              </a:tr>
            </a:tbl>
          </a:graphicData>
        </a:graphic>
      </p:graphicFrame>
      <p:pic>
        <p:nvPicPr>
          <p:cNvPr id="14" name="Picture 1079">
            <a:extLst>
              <a:ext uri="{FF2B5EF4-FFF2-40B4-BE49-F238E27FC236}">
                <a16:creationId xmlns:a16="http://schemas.microsoft.com/office/drawing/2014/main" id="{64EB6218-1EBA-4F57-AD35-43475AA45D24}"/>
              </a:ext>
            </a:extLst>
          </p:cNvPr>
          <p:cNvPicPr>
            <a:picLocks noChangeAspect="1" noChangeArrowheads="1"/>
          </p:cNvPicPr>
          <p:nvPr/>
        </p:nvPicPr>
        <p:blipFill>
          <a:blip r:embed="rId4"/>
          <a:srcRect/>
          <a:stretch>
            <a:fillRect/>
          </a:stretch>
        </p:blipFill>
        <p:spPr bwMode="auto">
          <a:xfrm>
            <a:off x="9062715" y="739579"/>
            <a:ext cx="1357312" cy="992188"/>
          </a:xfrm>
          <a:prstGeom prst="rect">
            <a:avLst/>
          </a:prstGeom>
          <a:noFill/>
          <a:ln>
            <a:solidFill>
              <a:schemeClr val="tx2">
                <a:lumMod val="40000"/>
                <a:lumOff val="60000"/>
              </a:schemeClr>
            </a:solidFill>
          </a:ln>
        </p:spPr>
      </p:pic>
      <p:pic>
        <p:nvPicPr>
          <p:cNvPr id="15" name="Рисунок 14">
            <a:extLst>
              <a:ext uri="{FF2B5EF4-FFF2-40B4-BE49-F238E27FC236}">
                <a16:creationId xmlns:a16="http://schemas.microsoft.com/office/drawing/2014/main" id="{423B994A-CB91-420B-A6A5-547BFAFBB538}"/>
              </a:ext>
            </a:extLst>
          </p:cNvPr>
          <p:cNvPicPr/>
          <p:nvPr/>
        </p:nvPicPr>
        <p:blipFill rotWithShape="1">
          <a:blip r:embed="rId5"/>
          <a:srcRect l="12700" t="19841" r="78450" b="66248"/>
          <a:stretch/>
        </p:blipFill>
        <p:spPr bwMode="auto">
          <a:xfrm>
            <a:off x="2621765" y="749104"/>
            <a:ext cx="1013596" cy="973137"/>
          </a:xfrm>
          <a:prstGeom prst="rect">
            <a:avLst/>
          </a:prstGeom>
          <a:ln>
            <a:noFill/>
          </a:ln>
          <a:extLst>
            <a:ext uri="{53640926-AAD7-44D8-BBD7-CCE9431645EC}">
              <a14:shadowObscured xmlns:a14="http://schemas.microsoft.com/office/drawing/2010/main"/>
            </a:ext>
          </a:extLst>
        </p:spPr>
      </p:pic>
      <p:pic>
        <p:nvPicPr>
          <p:cNvPr id="16" name="Рисунок 15">
            <a:extLst>
              <a:ext uri="{FF2B5EF4-FFF2-40B4-BE49-F238E27FC236}">
                <a16:creationId xmlns:a16="http://schemas.microsoft.com/office/drawing/2014/main" id="{7AB62E7B-FBA4-4EA7-B980-777B067BD676}"/>
              </a:ext>
            </a:extLst>
          </p:cNvPr>
          <p:cNvPicPr/>
          <p:nvPr/>
        </p:nvPicPr>
        <p:blipFill rotWithShape="1">
          <a:blip r:embed="rId6"/>
          <a:srcRect l="39827" t="35804" r="39486" b="26340"/>
          <a:stretch/>
        </p:blipFill>
        <p:spPr bwMode="auto">
          <a:xfrm>
            <a:off x="7324627" y="3447854"/>
            <a:ext cx="3874507"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492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Объект 2">
                <a:extLst>
                  <a:ext uri="{FF2B5EF4-FFF2-40B4-BE49-F238E27FC236}">
                    <a16:creationId xmlns:a16="http://schemas.microsoft.com/office/drawing/2014/main" id="{D4D6EF5E-A6DA-4EBE-9E9F-2863F02B6934}"/>
                  </a:ext>
                </a:extLst>
              </p:cNvPr>
              <p:cNvSpPr txBox="1">
                <a:spLocks/>
              </p:cNvSpPr>
              <p:nvPr/>
            </p:nvSpPr>
            <p:spPr>
              <a:xfrm>
                <a:off x="323527" y="739131"/>
                <a:ext cx="11725037" cy="58326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solidFill>
                      <a:schemeClr val="bg2"/>
                    </a:solidFill>
                    <a:latin typeface="Times New Roman" pitchFamily="18" charset="0"/>
                    <a:cs typeface="Times New Roman" pitchFamily="18" charset="0"/>
                  </a:rPr>
                  <a:t>Porshenli </a:t>
                </a:r>
                <a:r>
                  <a:rPr lang="en-US" sz="1800" dirty="0" err="1">
                    <a:solidFill>
                      <a:schemeClr val="bg2"/>
                    </a:solidFill>
                    <a:latin typeface="Times New Roman" pitchFamily="18" charset="0"/>
                    <a:cs typeface="Times New Roman" pitchFamily="18" charset="0"/>
                  </a:rPr>
                  <a:t>nasoslarni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uz</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tishi</a:t>
                </a:r>
                <a:r>
                  <a:rPr lang="en-US" sz="1800" dirty="0">
                    <a:solidFill>
                      <a:schemeClr val="bg2"/>
                    </a:solidFill>
                    <a:latin typeface="Times New Roman" pitchFamily="18" charset="0"/>
                    <a:cs typeface="Times New Roman" pitchFamily="18" charset="0"/>
                  </a:rPr>
                  <a:t> </a:t>
                </a:r>
                <a:r>
                  <a:rPr lang="ru-RU" sz="1800" dirty="0">
                    <a:solidFill>
                      <a:schemeClr val="bg2"/>
                    </a:solidFill>
                    <a:latin typeface="Times New Roman" pitchFamily="18" charset="0"/>
                    <a:cs typeface="Times New Roman" pitchFamily="18" charset="0"/>
                  </a:rPr>
                  <a:t>к</a:t>
                </a:r>
                <a:r>
                  <a:rPr lang="en-US" sz="1800" dirty="0" err="1">
                    <a:solidFill>
                      <a:schemeClr val="bg2"/>
                    </a:solidFill>
                    <a:latin typeface="Times New Roman" pitchFamily="18" charset="0"/>
                    <a:cs typeface="Times New Roman" pitchFamily="18" charset="0"/>
                  </a:rPr>
                  <a:t>ichi</a:t>
                </a:r>
                <a:r>
                  <a:rPr lang="ru-RU" sz="1800" dirty="0">
                    <a:solidFill>
                      <a:schemeClr val="bg2"/>
                    </a:solidFill>
                    <a:latin typeface="Times New Roman" pitchFamily="18" charset="0"/>
                    <a:cs typeface="Times New Roman" pitchFamily="18" charset="0"/>
                  </a:rPr>
                  <a:t>к</a:t>
                </a:r>
                <a:r>
                  <a:rPr lang="en-US" sz="1800" dirty="0" err="1">
                    <a:solidFill>
                      <a:schemeClr val="bg2"/>
                    </a:solidFill>
                    <a:latin typeface="Times New Roman" pitchFamily="18" charset="0"/>
                    <a:cs typeface="Times New Roman" pitchFamily="18" charset="0"/>
                  </a:rPr>
                  <a:t>ligi</a:t>
                </a:r>
                <a:r>
                  <a:rPr lang="en-US" sz="1800" dirty="0">
                    <a:solidFill>
                      <a:schemeClr val="bg2"/>
                    </a:solidFill>
                    <a:latin typeface="Times New Roman" pitchFamily="18" charset="0"/>
                    <a:cs typeface="Times New Roman" pitchFamily="18" charset="0"/>
                  </a:rPr>
                  <a:t>, </a:t>
                </a:r>
                <a:r>
                  <a:rPr lang="ru-RU" sz="1800" dirty="0">
                    <a:solidFill>
                      <a:schemeClr val="bg2"/>
                    </a:solidFill>
                    <a:latin typeface="Times New Roman" pitchFamily="18" charset="0"/>
                    <a:cs typeface="Times New Roman" pitchFamily="18" charset="0"/>
                  </a:rPr>
                  <a:t>к</a:t>
                </a:r>
                <a:r>
                  <a:rPr lang="en-US" sz="1800" dirty="0" err="1">
                    <a:solidFill>
                      <a:schemeClr val="bg2"/>
                    </a:solidFill>
                    <a:latin typeface="Times New Roman" pitchFamily="18" charset="0"/>
                    <a:cs typeface="Times New Roman" pitchFamily="18" charset="0"/>
                  </a:rPr>
                  <a:t>o’p</a:t>
                </a:r>
                <a:r>
                  <a:rPr lang="en-US" sz="1800" dirty="0">
                    <a:solidFill>
                      <a:schemeClr val="bg2"/>
                    </a:solidFill>
                    <a:latin typeface="Times New Roman" pitchFamily="18" charset="0"/>
                    <a:cs typeface="Times New Roman" pitchFamily="18" charset="0"/>
                  </a:rPr>
                  <a:t> m</a:t>
                </a:r>
                <a:r>
                  <a:rPr lang="ru-RU" sz="1800" dirty="0">
                    <a:solidFill>
                      <a:schemeClr val="bg2"/>
                    </a:solidFill>
                    <a:latin typeface="Times New Roman" pitchFamily="18" charset="0"/>
                    <a:cs typeface="Times New Roman" pitchFamily="18" charset="0"/>
                  </a:rPr>
                  <a:t>е</a:t>
                </a:r>
                <a:r>
                  <a:rPr lang="en-US" sz="1800" dirty="0">
                    <a:solidFill>
                      <a:schemeClr val="bg2"/>
                    </a:solidFill>
                    <a:latin typeface="Times New Roman" pitchFamily="18" charset="0"/>
                    <a:cs typeface="Times New Roman" pitchFamily="18" charset="0"/>
                  </a:rPr>
                  <a:t>t</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ll</a:t>
                </a:r>
                <a:r>
                  <a:rPr lang="en-US" sz="1800" dirty="0">
                    <a:solidFill>
                      <a:schemeClr val="bg2"/>
                    </a:solidFill>
                    <a:latin typeface="Times New Roman" pitchFamily="18" charset="0"/>
                    <a:cs typeface="Times New Roman" pitchFamily="18" charset="0"/>
                  </a:rPr>
                  <a:t> </a:t>
                </a:r>
                <a:r>
                  <a:rPr lang="ru-RU" sz="1800" dirty="0" err="1">
                    <a:solidFill>
                      <a:schemeClr val="bg2"/>
                    </a:solidFill>
                    <a:latin typeface="Times New Roman" pitchFamily="18" charset="0"/>
                    <a:cs typeface="Times New Roman" pitchFamily="18" charset="0"/>
                  </a:rPr>
                  <a:t>ке</a:t>
                </a:r>
                <a:r>
                  <a:rPr lang="en-US" sz="1800" dirty="0" err="1">
                    <a:solidFill>
                      <a:schemeClr val="bg2"/>
                    </a:solidFill>
                    <a:latin typeface="Times New Roman" pitchFamily="18" charset="0"/>
                    <a:cs typeface="Times New Roman" pitchFamily="18" charset="0"/>
                  </a:rPr>
                  <a:t>tishi</a:t>
                </a:r>
                <a:r>
                  <a:rPr lang="en-US" sz="1800" dirty="0">
                    <a:solidFill>
                      <a:schemeClr val="bg2"/>
                    </a:solidFill>
                    <a:latin typeface="Times New Roman" pitchFamily="18" charset="0"/>
                    <a:cs typeface="Times New Roman" pitchFamily="18" charset="0"/>
                  </a:rPr>
                  <a:t>,</a:t>
                </a:r>
                <a:r>
                  <a:rPr lang="ru-RU"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qimm</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t </a:t>
                </a:r>
                <a:r>
                  <a:rPr lang="en-US" sz="1800" dirty="0" err="1">
                    <a:solidFill>
                      <a:schemeClr val="bg2"/>
                    </a:solidFill>
                    <a:latin typeface="Times New Roman" pitchFamily="18" charset="0"/>
                    <a:cs typeface="Times New Roman" pitchFamily="18" charset="0"/>
                  </a:rPr>
                  <a:t>turishi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xamda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uzatishi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notekisligi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sababli</a:t>
                </a:r>
                <a:r>
                  <a:rPr lang="en-US" sz="1800" dirty="0">
                    <a:solidFill>
                      <a:schemeClr val="bg2"/>
                    </a:solidFill>
                    <a:latin typeface="Times New Roman" pitchFamily="18" charset="0"/>
                    <a:cs typeface="Times New Roman" pitchFamily="18" charset="0"/>
                  </a:rPr>
                  <a:t>, p</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rsh</a:t>
                </a:r>
                <a:r>
                  <a:rPr lang="ru-RU" sz="1800" dirty="0">
                    <a:solidFill>
                      <a:schemeClr val="bg2"/>
                    </a:solidFill>
                    <a:latin typeface="Times New Roman" pitchFamily="18" charset="0"/>
                    <a:cs typeface="Times New Roman" pitchFamily="18" charset="0"/>
                  </a:rPr>
                  <a:t>е</a:t>
                </a:r>
                <a:r>
                  <a:rPr lang="en-US" sz="1800" dirty="0" err="1">
                    <a:solidFill>
                      <a:schemeClr val="bg2"/>
                    </a:solidFill>
                    <a:latin typeface="Times New Roman" pitchFamily="18" charset="0"/>
                    <a:cs typeface="Times New Roman" pitchFamily="18" charset="0"/>
                  </a:rPr>
                  <a:t>nli</a:t>
                </a:r>
                <a:r>
                  <a:rPr lang="en-US" sz="1800" dirty="0">
                    <a:solidFill>
                      <a:schemeClr val="bg2"/>
                    </a:solidFill>
                    <a:latin typeface="Times New Roman" pitchFamily="18" charset="0"/>
                    <a:cs typeface="Times New Roman" pitchFamily="18" charset="0"/>
                  </a:rPr>
                  <a:t> n</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s</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sl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r </a:t>
                </a:r>
                <a:r>
                  <a:rPr lang="en-US" sz="1800" dirty="0" err="1">
                    <a:solidFill>
                      <a:schemeClr val="bg2"/>
                    </a:solidFill>
                    <a:latin typeface="Times New Roman" pitchFamily="18" charset="0"/>
                    <a:cs typeface="Times New Roman" pitchFamily="18" charset="0"/>
                  </a:rPr>
                  <a:t>sug</a:t>
                </a:r>
                <a:r>
                  <a:rPr lang="en-US" sz="1800" dirty="0">
                    <a:solidFill>
                      <a:schemeClr val="bg2"/>
                    </a:solidFill>
                    <a:latin typeface="Times New Roman" pitchFamily="18" charset="0"/>
                    <a:cs typeface="Times New Roman" pitchFamily="18" charset="0"/>
                  </a:rPr>
                  <a:t>’</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rishd</a:t>
                </a:r>
                <a:r>
                  <a:rPr lang="ru-RU" sz="1800" dirty="0">
                    <a:solidFill>
                      <a:schemeClr val="bg2"/>
                    </a:solidFill>
                    <a:latin typeface="Times New Roman" pitchFamily="18" charset="0"/>
                    <a:cs typeface="Times New Roman" pitchFamily="18" charset="0"/>
                  </a:rPr>
                  <a:t>а ха</a:t>
                </a:r>
                <a:r>
                  <a:rPr lang="en-US" sz="1800" dirty="0">
                    <a:solidFill>
                      <a:schemeClr val="bg2"/>
                    </a:solidFill>
                    <a:latin typeface="Times New Roman" pitchFamily="18" charset="0"/>
                    <a:cs typeface="Times New Roman" pitchFamily="18" charset="0"/>
                  </a:rPr>
                  <a:t>md</a:t>
                </a:r>
                <a:r>
                  <a:rPr lang="ru-RU" sz="1800" dirty="0">
                    <a:solidFill>
                      <a:schemeClr val="bg2"/>
                    </a:solidFill>
                    <a:latin typeface="Times New Roman" pitchFamily="18" charset="0"/>
                    <a:cs typeface="Times New Roman" pitchFamily="18" charset="0"/>
                  </a:rPr>
                  <a:t>а </a:t>
                </a:r>
                <a:r>
                  <a:rPr lang="en-US" sz="1800" dirty="0" err="1">
                    <a:solidFill>
                      <a:schemeClr val="bg2"/>
                    </a:solidFill>
                    <a:latin typeface="Times New Roman" pitchFamily="18" charset="0"/>
                    <a:cs typeface="Times New Roman" pitchFamily="18" charset="0"/>
                  </a:rPr>
                  <a:t>suv</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bil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n t</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minl</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shd</a:t>
                </a:r>
                <a:r>
                  <a:rPr lang="ru-RU" sz="1800" dirty="0">
                    <a:solidFill>
                      <a:schemeClr val="bg2"/>
                    </a:solidFill>
                    <a:latin typeface="Times New Roman" pitchFamily="18" charset="0"/>
                    <a:cs typeface="Times New Roman" pitchFamily="18" charset="0"/>
                  </a:rPr>
                  <a:t>а </a:t>
                </a:r>
                <a:r>
                  <a:rPr lang="ru-RU" sz="1800" dirty="0" err="1">
                    <a:solidFill>
                      <a:schemeClr val="bg2"/>
                    </a:solidFill>
                    <a:latin typeface="Times New Roman" pitchFamily="18" charset="0"/>
                    <a:cs typeface="Times New Roman" pitchFamily="18" charset="0"/>
                  </a:rPr>
                  <a:t>ке</a:t>
                </a:r>
                <a:r>
                  <a:rPr lang="en-US" sz="1800" dirty="0" err="1">
                    <a:solidFill>
                      <a:schemeClr val="bg2"/>
                    </a:solidFill>
                    <a:latin typeface="Times New Roman" pitchFamily="18" charset="0"/>
                    <a:cs typeface="Times New Roman" pitchFamily="18" charset="0"/>
                  </a:rPr>
                  <a:t>ng</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qo’llanilmaydi</a:t>
                </a:r>
                <a:r>
                  <a:rPr lang="en-US" sz="1800" dirty="0">
                    <a:solidFill>
                      <a:schemeClr val="bg2"/>
                    </a:solidFill>
                    <a:latin typeface="Times New Roman" pitchFamily="18" charset="0"/>
                    <a:cs typeface="Times New Roman" pitchFamily="18" charset="0"/>
                  </a:rPr>
                  <a:t>.  P</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rsh</a:t>
                </a:r>
                <a:r>
                  <a:rPr lang="ru-RU" sz="1800" dirty="0">
                    <a:solidFill>
                      <a:schemeClr val="bg2"/>
                    </a:solidFill>
                    <a:latin typeface="Times New Roman" pitchFamily="18" charset="0"/>
                    <a:cs typeface="Times New Roman" pitchFamily="18" charset="0"/>
                  </a:rPr>
                  <a:t>е</a:t>
                </a:r>
                <a:r>
                  <a:rPr lang="en-US" sz="1800" dirty="0" err="1">
                    <a:solidFill>
                      <a:schemeClr val="bg2"/>
                    </a:solidFill>
                    <a:latin typeface="Times New Roman" pitchFamily="18" charset="0"/>
                    <a:cs typeface="Times New Roman" pitchFamily="18" charset="0"/>
                  </a:rPr>
                  <a:t>nli</a:t>
                </a:r>
                <a:r>
                  <a:rPr lang="en-US" sz="1800" dirty="0">
                    <a:solidFill>
                      <a:schemeClr val="bg2"/>
                    </a:solidFill>
                    <a:latin typeface="Times New Roman" pitchFamily="18" charset="0"/>
                    <a:cs typeface="Times New Roman" pitchFamily="18" charset="0"/>
                  </a:rPr>
                  <a:t> n</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s</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sl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r </a:t>
                </a:r>
                <a:r>
                  <a:rPr lang="ru-RU" sz="1800" dirty="0">
                    <a:solidFill>
                      <a:schemeClr val="bg2"/>
                    </a:solidFill>
                    <a:latin typeface="Times New Roman" pitchFamily="18" charset="0"/>
                    <a:cs typeface="Times New Roman" pitchFamily="18" charset="0"/>
                  </a:rPr>
                  <a:t>ка</a:t>
                </a:r>
                <a:r>
                  <a:rPr lang="en-US" sz="1800" dirty="0">
                    <a:solidFill>
                      <a:schemeClr val="bg2"/>
                    </a:solidFill>
                    <a:latin typeface="Times New Roman" pitchFamily="18" charset="0"/>
                    <a:cs typeface="Times New Roman" pitchFamily="18" charset="0"/>
                  </a:rPr>
                  <a:t>m </a:t>
                </a:r>
                <a:r>
                  <a:rPr lang="ru-RU" sz="1800" dirty="0">
                    <a:solidFill>
                      <a:schemeClr val="bg2"/>
                    </a:solidFill>
                    <a:latin typeface="Times New Roman" pitchFamily="18" charset="0"/>
                    <a:cs typeface="Times New Roman" pitchFamily="18" charset="0"/>
                  </a:rPr>
                  <a:t>ха</a:t>
                </a:r>
                <a:r>
                  <a:rPr lang="en-US" sz="1800" dirty="0" err="1">
                    <a:solidFill>
                      <a:schemeClr val="bg2"/>
                    </a:solidFill>
                    <a:latin typeface="Times New Roman" pitchFamily="18" charset="0"/>
                    <a:cs typeface="Times New Roman" pitchFamily="18" charset="0"/>
                  </a:rPr>
                  <a:t>yd</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shli</a:t>
                </a:r>
                <a:r>
                  <a:rPr lang="en-US" sz="1800" dirty="0">
                    <a:solidFill>
                      <a:schemeClr val="bg2"/>
                    </a:solidFill>
                    <a:latin typeface="Times New Roman" pitchFamily="18" charset="0"/>
                    <a:cs typeface="Times New Roman" pitchFamily="18" charset="0"/>
                  </a:rPr>
                  <a:t> 0,01 – 250 m3/s</a:t>
                </a:r>
                <a:r>
                  <a:rPr lang="ru-RU" sz="1800" dirty="0" err="1">
                    <a:solidFill>
                      <a:schemeClr val="bg2"/>
                    </a:solidFill>
                    <a:latin typeface="Times New Roman" pitchFamily="18" charset="0"/>
                    <a:cs typeface="Times New Roman" pitchFamily="18" charset="0"/>
                  </a:rPr>
                  <a:t>оа</a:t>
                </a:r>
                <a:r>
                  <a:rPr lang="en-US" sz="1800" dirty="0">
                    <a:solidFill>
                      <a:schemeClr val="bg2"/>
                    </a:solidFill>
                    <a:latin typeface="Times New Roman" pitchFamily="18" charset="0"/>
                    <a:cs typeface="Times New Roman" pitchFamily="18" charset="0"/>
                  </a:rPr>
                  <a:t>t v</a:t>
                </a:r>
                <a:r>
                  <a:rPr lang="ru-RU" sz="1800" dirty="0">
                    <a:solidFill>
                      <a:schemeClr val="bg2"/>
                    </a:solidFill>
                    <a:latin typeface="Times New Roman" pitchFamily="18" charset="0"/>
                    <a:cs typeface="Times New Roman" pitchFamily="18" charset="0"/>
                  </a:rPr>
                  <a:t>а </a:t>
                </a:r>
                <a:r>
                  <a:rPr lang="en-US" sz="1800" dirty="0" err="1">
                    <a:solidFill>
                      <a:schemeClr val="bg2"/>
                    </a:solidFill>
                    <a:latin typeface="Times New Roman" pitchFamily="18" charset="0"/>
                    <a:cs typeface="Times New Roman" pitchFamily="18" charset="0"/>
                  </a:rPr>
                  <a:t>yuq</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ri</a:t>
                </a:r>
                <a:r>
                  <a:rPr lang="en-US" sz="1800" dirty="0">
                    <a:solidFill>
                      <a:schemeClr val="bg2"/>
                    </a:solidFill>
                    <a:latin typeface="Times New Roman" pitchFamily="18" charset="0"/>
                    <a:cs typeface="Times New Roman" pitchFamily="18" charset="0"/>
                  </a:rPr>
                  <a:t> b</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simli</a:t>
                </a:r>
                <a:r>
                  <a:rPr lang="en-US" sz="1800" dirty="0">
                    <a:solidFill>
                      <a:schemeClr val="bg2"/>
                    </a:solidFill>
                    <a:latin typeface="Times New Roman" pitchFamily="18" charset="0"/>
                    <a:cs typeface="Times New Roman" pitchFamily="18" charset="0"/>
                  </a:rPr>
                  <a:t> 0,25-250 MP</a:t>
                </a:r>
                <a:r>
                  <a:rPr lang="ru-RU" sz="1800" dirty="0">
                    <a:solidFill>
                      <a:schemeClr val="bg2"/>
                    </a:solidFill>
                    <a:latin typeface="Times New Roman" pitchFamily="18" charset="0"/>
                    <a:cs typeface="Times New Roman" pitchFamily="18" charset="0"/>
                  </a:rPr>
                  <a:t>а х</a:t>
                </a:r>
                <a:r>
                  <a:rPr lang="en-US" sz="1800" dirty="0">
                    <a:solidFill>
                      <a:schemeClr val="bg2"/>
                    </a:solidFill>
                    <a:latin typeface="Times New Roman" pitchFamily="18" charset="0"/>
                    <a:cs typeface="Times New Roman" pitchFamily="18" charset="0"/>
                  </a:rPr>
                  <a:t>is</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bl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n</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di.</a:t>
                </a:r>
              </a:p>
              <a:p>
                <a:pPr marL="0" indent="0" algn="just">
                  <a:buFont typeface="Arial" panose="020B0604020202020204" pitchFamily="34" charset="0"/>
                  <a:buNone/>
                </a:pP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Porshenli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nasoslar</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bir</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tomonlama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va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ikki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tomonlama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xarakatlanuvchi</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bo’ladi</a:t>
                </a:r>
                <a:r>
                  <a:rPr lang="en-US" sz="1800" dirty="0">
                    <a:solidFill>
                      <a:schemeClr val="bg2"/>
                    </a:solidFill>
                    <a:latin typeface="Times New Roman" pitchFamily="18" charset="0"/>
                    <a:cs typeface="Times New Roman" pitchFamily="18" charset="0"/>
                  </a:rPr>
                  <a:t>.</a:t>
                </a:r>
                <a:r>
                  <a:rPr lang="ru-RU" sz="1800" dirty="0">
                    <a:solidFill>
                      <a:schemeClr val="bg2"/>
                    </a:solidFill>
                    <a:latin typeface="Times New Roman" pitchFamily="18" charset="0"/>
                    <a:cs typeface="Times New Roman" pitchFamily="18" charset="0"/>
                  </a:rPr>
                  <a:t> </a:t>
                </a:r>
              </a:p>
              <a:p>
                <a:pPr marL="0" indent="0" algn="just">
                  <a:buFont typeface="Arial" panose="020B0604020202020204" pitchFamily="34" charset="0"/>
                  <a:buNone/>
                </a:pPr>
                <a:r>
                  <a:rPr lang="ru-RU" sz="1800" dirty="0">
                    <a:solidFill>
                      <a:schemeClr val="bg2"/>
                    </a:solidFill>
                    <a:latin typeface="Times New Roman" pitchFamily="18" charset="0"/>
                    <a:cs typeface="Times New Roman" pitchFamily="18" charset="0"/>
                  </a:rPr>
                  <a:t>   </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Bir</a:t>
                </a:r>
                <a:r>
                  <a:rPr lang="en-US" sz="1800" dirty="0">
                    <a:solidFill>
                      <a:schemeClr val="bg2"/>
                    </a:solidFill>
                    <a:latin typeface="Times New Roman" pitchFamily="18" charset="0"/>
                    <a:cs typeface="Times New Roman" pitchFamily="18" charset="0"/>
                  </a:rPr>
                  <a:t> t</a:t>
                </a:r>
                <a:r>
                  <a:rPr lang="ru-RU" sz="1800" dirty="0">
                    <a:solidFill>
                      <a:schemeClr val="bg2"/>
                    </a:solidFill>
                    <a:latin typeface="Times New Roman" pitchFamily="18" charset="0"/>
                    <a:cs typeface="Times New Roman" pitchFamily="18" charset="0"/>
                  </a:rPr>
                  <a:t>о</a:t>
                </a:r>
                <a:r>
                  <a:rPr lang="en-US" sz="1800" dirty="0">
                    <a:solidFill>
                      <a:schemeClr val="bg2"/>
                    </a:solidFill>
                    <a:latin typeface="Times New Roman" pitchFamily="18" charset="0"/>
                    <a:cs typeface="Times New Roman" pitchFamily="18" charset="0"/>
                  </a:rPr>
                  <a:t>m</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nl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m</a:t>
                </a:r>
                <a:r>
                  <a:rPr lang="ru-RU" sz="1800" dirty="0">
                    <a:solidFill>
                      <a:schemeClr val="bg2"/>
                    </a:solidFill>
                    <a:latin typeface="Times New Roman" pitchFamily="18" charset="0"/>
                    <a:cs typeface="Times New Roman" pitchFamily="18" charset="0"/>
                  </a:rPr>
                  <a:t>а ха</a:t>
                </a:r>
                <a:r>
                  <a:rPr lang="en-US" sz="1800" dirty="0">
                    <a:solidFill>
                      <a:schemeClr val="bg2"/>
                    </a:solidFill>
                    <a:latin typeface="Times New Roman" pitchFamily="18" charset="0"/>
                    <a:cs typeface="Times New Roman" pitchFamily="18" charset="0"/>
                  </a:rPr>
                  <a:t>r</a:t>
                </a:r>
                <a:r>
                  <a:rPr lang="ru-RU" sz="1800" dirty="0" err="1">
                    <a:solidFill>
                      <a:schemeClr val="bg2"/>
                    </a:solidFill>
                    <a:latin typeface="Times New Roman" pitchFamily="18" charset="0"/>
                    <a:cs typeface="Times New Roman" pitchFamily="18" charset="0"/>
                  </a:rPr>
                  <a:t>ака</a:t>
                </a:r>
                <a:r>
                  <a:rPr lang="en-US" sz="1800" dirty="0" err="1">
                    <a:solidFill>
                      <a:schemeClr val="bg2"/>
                    </a:solidFill>
                    <a:latin typeface="Times New Roman" pitchFamily="18" charset="0"/>
                    <a:cs typeface="Times New Roman" pitchFamily="18" charset="0"/>
                  </a:rPr>
                  <a:t>tl</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nuvchi</a:t>
                </a:r>
                <a:r>
                  <a:rPr lang="en-US" sz="1800" dirty="0">
                    <a:solidFill>
                      <a:schemeClr val="bg2"/>
                    </a:solidFill>
                    <a:latin typeface="Times New Roman" pitchFamily="18" charset="0"/>
                    <a:cs typeface="Times New Roman" pitchFamily="18" charset="0"/>
                  </a:rPr>
                  <a:t> p</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rsh</a:t>
                </a:r>
                <a:r>
                  <a:rPr lang="ru-RU" sz="1800" dirty="0">
                    <a:solidFill>
                      <a:schemeClr val="bg2"/>
                    </a:solidFill>
                    <a:latin typeface="Times New Roman" pitchFamily="18" charset="0"/>
                    <a:cs typeface="Times New Roman" pitchFamily="18" charset="0"/>
                  </a:rPr>
                  <a:t>е</a:t>
                </a:r>
                <a:r>
                  <a:rPr lang="en-US" sz="1800" dirty="0" err="1">
                    <a:solidFill>
                      <a:schemeClr val="bg2"/>
                    </a:solidFill>
                    <a:latin typeface="Times New Roman" pitchFamily="18" charset="0"/>
                    <a:cs typeface="Times New Roman" pitchFamily="18" charset="0"/>
                  </a:rPr>
                  <a:t>nli</a:t>
                </a:r>
                <a:r>
                  <a:rPr lang="en-US" sz="1800" dirty="0">
                    <a:solidFill>
                      <a:schemeClr val="bg2"/>
                    </a:solidFill>
                    <a:latin typeface="Times New Roman" pitchFamily="18" charset="0"/>
                    <a:cs typeface="Times New Roman" pitchFamily="18" charset="0"/>
                  </a:rPr>
                  <a:t> n</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s</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sl</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rni</a:t>
                </a:r>
                <a:r>
                  <a:rPr lang="en-US" sz="1800" dirty="0">
                    <a:solidFill>
                      <a:schemeClr val="bg2"/>
                    </a:solidFill>
                    <a:latin typeface="Times New Roman" pitchFamily="18" charset="0"/>
                    <a:cs typeface="Times New Roman" pitchFamily="18" charset="0"/>
                  </a:rPr>
                  <a:t> s</a:t>
                </a:r>
                <a:r>
                  <a:rPr lang="ru-RU" sz="1800" dirty="0" err="1">
                    <a:solidFill>
                      <a:schemeClr val="bg2"/>
                    </a:solidFill>
                    <a:latin typeface="Times New Roman" pitchFamily="18" charset="0"/>
                    <a:cs typeface="Times New Roman" pitchFamily="18" charset="0"/>
                  </a:rPr>
                  <a:t>ек</a:t>
                </a:r>
                <a:r>
                  <a:rPr lang="en-US" sz="1800" dirty="0" err="1">
                    <a:solidFill>
                      <a:schemeClr val="bg2"/>
                    </a:solidFill>
                    <a:latin typeface="Times New Roman" pitchFamily="18" charset="0"/>
                    <a:cs typeface="Times New Roman" pitchFamily="18" charset="0"/>
                  </a:rPr>
                  <a:t>undd</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gi</a:t>
                </a:r>
                <a:r>
                  <a:rPr lang="en-US" sz="1800" dirty="0">
                    <a:solidFill>
                      <a:schemeClr val="bg2"/>
                    </a:solidFill>
                    <a:latin typeface="Times New Roman" pitchFamily="18" charset="0"/>
                    <a:cs typeface="Times New Roman" pitchFamily="18" charset="0"/>
                  </a:rPr>
                  <a:t> </a:t>
                </a:r>
                <a:r>
                  <a:rPr lang="ru-RU" sz="1800" dirty="0">
                    <a:solidFill>
                      <a:schemeClr val="bg2"/>
                    </a:solidFill>
                    <a:latin typeface="Times New Roman" pitchFamily="18" charset="0"/>
                    <a:cs typeface="Times New Roman" pitchFamily="18" charset="0"/>
                  </a:rPr>
                  <a:t>ха</a:t>
                </a:r>
                <a:r>
                  <a:rPr lang="en-US" sz="1800" dirty="0" err="1">
                    <a:solidFill>
                      <a:schemeClr val="bg2"/>
                    </a:solidFill>
                    <a:latin typeface="Times New Roman" pitchFamily="18" charset="0"/>
                    <a:cs typeface="Times New Roman" pitchFamily="18" charset="0"/>
                  </a:rPr>
                  <a:t>yd</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shi</a:t>
                </a:r>
                <a:r>
                  <a:rPr lang="ru-RU"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quydagicha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aniqlanadi</a:t>
                </a:r>
                <a:r>
                  <a:rPr lang="en-US" sz="1800" dirty="0">
                    <a:solidFill>
                      <a:schemeClr val="bg2"/>
                    </a:solidFill>
                    <a:latin typeface="Times New Roman" pitchFamily="18" charset="0"/>
                    <a:cs typeface="Times New Roman" pitchFamily="18" charset="0"/>
                  </a:rPr>
                  <a:t>.</a:t>
                </a:r>
              </a:p>
              <a:p>
                <a:pPr marL="0" indent="0" algn="just">
                  <a:buNone/>
                </a:pPr>
                <a:r>
                  <a:rPr lang="en-US" sz="1800" dirty="0">
                    <a:solidFill>
                      <a:schemeClr val="bg2"/>
                    </a:solidFill>
                    <a:latin typeface="Times New Roman" pitchFamily="18" charset="0"/>
                    <a:cs typeface="Times New Roman" pitchFamily="18" charset="0"/>
                  </a:rPr>
                  <a:t>     </a:t>
                </a:r>
                <a:r>
                  <a:rPr lang="ru-RU" sz="1800" dirty="0">
                    <a:solidFill>
                      <a:schemeClr val="bg2"/>
                    </a:solidFill>
                    <a:latin typeface="Times New Roman" pitchFamily="18" charset="0"/>
                    <a:cs typeface="Times New Roman" pitchFamily="18" charset="0"/>
                  </a:rPr>
                  <a:t> </a:t>
                </a:r>
                <a14:m>
                  <m:oMath xmlns:m="http://schemas.openxmlformats.org/officeDocument/2006/math">
                    <m:sSub>
                      <m:sSubPr>
                        <m:ctrlPr>
                          <a:rPr lang="en-US" sz="1800" i="1">
                            <a:solidFill>
                              <a:schemeClr val="bg2"/>
                            </a:solidFill>
                            <a:latin typeface="Cambria Math" panose="02040503050406030204" pitchFamily="18" charset="0"/>
                            <a:cs typeface="Times New Roman" pitchFamily="18" charset="0"/>
                          </a:rPr>
                        </m:ctrlPr>
                      </m:sSubPr>
                      <m:e>
                        <m:r>
                          <m:rPr>
                            <m:sty m:val="p"/>
                          </m:rPr>
                          <a:rPr lang="en-US" sz="1800">
                            <a:solidFill>
                              <a:schemeClr val="bg2"/>
                            </a:solidFill>
                            <a:latin typeface="Cambria Math"/>
                            <a:cs typeface="Times New Roman" pitchFamily="18" charset="0"/>
                          </a:rPr>
                          <m:t>Q</m:t>
                        </m:r>
                      </m:e>
                      <m:sub>
                        <m:r>
                          <m:rPr>
                            <m:sty m:val="p"/>
                          </m:rPr>
                          <a:rPr lang="en-US" sz="1800">
                            <a:solidFill>
                              <a:schemeClr val="bg2"/>
                            </a:solidFill>
                            <a:latin typeface="Cambria Math"/>
                            <a:cs typeface="Times New Roman" pitchFamily="18" charset="0"/>
                          </a:rPr>
                          <m:t>t</m:t>
                        </m:r>
                      </m:sub>
                    </m:sSub>
                    <m:r>
                      <a:rPr lang="en-US" sz="1800">
                        <a:solidFill>
                          <a:schemeClr val="bg2"/>
                        </a:solidFill>
                        <a:latin typeface="Cambria Math"/>
                        <a:cs typeface="Times New Roman" pitchFamily="18" charset="0"/>
                      </a:rPr>
                      <m:t>=</m:t>
                    </m:r>
                    <m:f>
                      <m:fPr>
                        <m:ctrlPr>
                          <a:rPr lang="en-US" sz="1800" i="1">
                            <a:solidFill>
                              <a:schemeClr val="bg2"/>
                            </a:solidFill>
                            <a:latin typeface="Cambria Math" panose="02040503050406030204" pitchFamily="18" charset="0"/>
                            <a:cs typeface="Times New Roman" pitchFamily="18" charset="0"/>
                          </a:rPr>
                        </m:ctrlPr>
                      </m:fPr>
                      <m:num>
                        <m:r>
                          <m:rPr>
                            <m:sty m:val="p"/>
                          </m:rPr>
                          <a:rPr lang="en-US" sz="1800" b="0" i="0" smtClean="0">
                            <a:solidFill>
                              <a:schemeClr val="bg2"/>
                            </a:solidFill>
                            <a:latin typeface="Cambria Math" panose="02040503050406030204" pitchFamily="18" charset="0"/>
                            <a:cs typeface="Times New Roman" pitchFamily="18" charset="0"/>
                          </a:rPr>
                          <m:t>S</m:t>
                        </m:r>
                        <m:r>
                          <a:rPr lang="en-US" sz="1800">
                            <a:solidFill>
                              <a:schemeClr val="bg2"/>
                            </a:solidFill>
                            <a:latin typeface="Cambria Math"/>
                            <a:cs typeface="Times New Roman" pitchFamily="18" charset="0"/>
                          </a:rPr>
                          <m:t>∙</m:t>
                        </m:r>
                        <m:r>
                          <a:rPr lang="en-US" sz="1800" b="0" i="1" smtClean="0">
                            <a:solidFill>
                              <a:schemeClr val="bg2"/>
                            </a:solidFill>
                            <a:latin typeface="Cambria Math" panose="02040503050406030204" pitchFamily="18" charset="0"/>
                            <a:cs typeface="Times New Roman" pitchFamily="18" charset="0"/>
                          </a:rPr>
                          <m:t>𝑙</m:t>
                        </m:r>
                        <m:r>
                          <a:rPr lang="en-US" sz="1800">
                            <a:solidFill>
                              <a:schemeClr val="bg2"/>
                            </a:solidFill>
                            <a:latin typeface="Cambria Math"/>
                            <a:cs typeface="Times New Roman" pitchFamily="18" charset="0"/>
                          </a:rPr>
                          <m:t>∙</m:t>
                        </m:r>
                        <m:r>
                          <a:rPr lang="en-US" sz="1800" b="0" i="1" smtClean="0">
                            <a:solidFill>
                              <a:schemeClr val="bg2"/>
                            </a:solidFill>
                            <a:latin typeface="Cambria Math" panose="02040503050406030204" pitchFamily="18" charset="0"/>
                            <a:cs typeface="Times New Roman" pitchFamily="18" charset="0"/>
                          </a:rPr>
                          <m:t>𝑛</m:t>
                        </m:r>
                      </m:num>
                      <m:den>
                        <m:r>
                          <a:rPr lang="en-US" sz="1800">
                            <a:solidFill>
                              <a:schemeClr val="bg2"/>
                            </a:solidFill>
                            <a:latin typeface="Cambria Math"/>
                            <a:cs typeface="Times New Roman" pitchFamily="18" charset="0"/>
                          </a:rPr>
                          <m:t>60</m:t>
                        </m:r>
                      </m:den>
                    </m:f>
                  </m:oMath>
                </a14:m>
                <a:r>
                  <a:rPr lang="ru-RU" sz="1800" dirty="0">
                    <a:solidFill>
                      <a:schemeClr val="bg2"/>
                    </a:solidFill>
                    <a:latin typeface="Times New Roman" pitchFamily="18" charset="0"/>
                    <a:cs typeface="Times New Roman" pitchFamily="18" charset="0"/>
                  </a:rPr>
                  <a:t> </a:t>
                </a:r>
                <a:r>
                  <a:rPr lang="en-US" sz="1800" dirty="0">
                    <a:solidFill>
                      <a:schemeClr val="bg2"/>
                    </a:solidFill>
                    <a:latin typeface="Times New Roman" pitchFamily="18" charset="0"/>
                    <a:cs typeface="Times New Roman" pitchFamily="18" charset="0"/>
                  </a:rPr>
                  <a:t>       f</a:t>
                </a:r>
                <a:r>
                  <a:rPr lang="ru-RU" sz="1800" dirty="0">
                    <a:solidFill>
                      <a:schemeClr val="bg2"/>
                    </a:solidFill>
                    <a:latin typeface="Times New Roman" pitchFamily="18" charset="0"/>
                    <a:cs typeface="Times New Roman" pitchFamily="18" charset="0"/>
                  </a:rPr>
                  <a:t>о</a:t>
                </a:r>
                <a:r>
                  <a:rPr lang="en-US" sz="1800" dirty="0" err="1">
                    <a:solidFill>
                      <a:schemeClr val="bg2"/>
                    </a:solidFill>
                    <a:latin typeface="Times New Roman" pitchFamily="18" charset="0"/>
                    <a:cs typeface="Times New Roman" pitchFamily="18" charset="0"/>
                  </a:rPr>
                  <a:t>rmul</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sid</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n </a:t>
                </a:r>
                <a:r>
                  <a:rPr lang="ru-RU" sz="1800" dirty="0">
                    <a:solidFill>
                      <a:schemeClr val="bg2"/>
                    </a:solidFill>
                    <a:latin typeface="Times New Roman" pitchFamily="18" charset="0"/>
                    <a:cs typeface="Times New Roman" pitchFamily="18" charset="0"/>
                  </a:rPr>
                  <a:t>а</a:t>
                </a:r>
                <a:r>
                  <a:rPr lang="en-US" sz="1800" dirty="0" err="1">
                    <a:solidFill>
                      <a:schemeClr val="bg2"/>
                    </a:solidFill>
                    <a:latin typeface="Times New Roman" pitchFamily="18" charset="0"/>
                    <a:cs typeface="Times New Roman" pitchFamily="18" charset="0"/>
                  </a:rPr>
                  <a:t>ni</a:t>
                </a:r>
                <a:r>
                  <a:rPr lang="ru-RU" sz="1800" dirty="0">
                    <a:solidFill>
                      <a:schemeClr val="bg2"/>
                    </a:solidFill>
                    <a:latin typeface="Times New Roman" pitchFamily="18" charset="0"/>
                    <a:cs typeface="Times New Roman" pitchFamily="18" charset="0"/>
                  </a:rPr>
                  <a:t>к</a:t>
                </a:r>
                <a:r>
                  <a:rPr lang="en-US" sz="1800" dirty="0">
                    <a:solidFill>
                      <a:schemeClr val="bg2"/>
                    </a:solidFill>
                    <a:latin typeface="Times New Roman" pitchFamily="18" charset="0"/>
                    <a:cs typeface="Times New Roman" pitchFamily="18" charset="0"/>
                  </a:rPr>
                  <a:t>l</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n</a:t>
                </a:r>
                <a:r>
                  <a:rPr lang="ru-RU" sz="1800" dirty="0">
                    <a:solidFill>
                      <a:schemeClr val="bg2"/>
                    </a:solidFill>
                    <a:latin typeface="Times New Roman" pitchFamily="18" charset="0"/>
                    <a:cs typeface="Times New Roman" pitchFamily="18" charset="0"/>
                  </a:rPr>
                  <a:t>а</a:t>
                </a:r>
                <a:r>
                  <a:rPr lang="en-US" sz="1800" dirty="0">
                    <a:solidFill>
                      <a:schemeClr val="bg2"/>
                    </a:solidFill>
                    <a:latin typeface="Times New Roman" pitchFamily="18" charset="0"/>
                    <a:cs typeface="Times New Roman" pitchFamily="18" charset="0"/>
                  </a:rPr>
                  <a:t>di.</a:t>
                </a:r>
              </a:p>
              <a:p>
                <a:pPr marL="0" indent="0" algn="just">
                  <a:buFont typeface="Arial" panose="020B0604020202020204" pitchFamily="34" charset="0"/>
                  <a:buNone/>
                </a:pPr>
                <a:r>
                  <a:rPr lang="en-US" sz="1800" dirty="0" err="1">
                    <a:solidFill>
                      <a:schemeClr val="bg2"/>
                    </a:solidFill>
                    <a:latin typeface="Times New Roman" pitchFamily="18" charset="0"/>
                    <a:cs typeface="Times New Roman" pitchFamily="18" charset="0"/>
                  </a:rPr>
                  <a:t>Soatiga</a:t>
                </a:r>
                <a:r>
                  <a:rPr lang="en-US" sz="1800" dirty="0">
                    <a:solidFill>
                      <a:schemeClr val="bg2"/>
                    </a:solidFill>
                    <a:latin typeface="Times New Roman" pitchFamily="18" charset="0"/>
                    <a:cs typeface="Times New Roman" pitchFamily="18" charset="0"/>
                  </a:rPr>
                  <a:t> </a:t>
                </a:r>
                <a:r>
                  <a:rPr lang="en-US" sz="1800" dirty="0" err="1">
                    <a:solidFill>
                      <a:schemeClr val="bg2"/>
                    </a:solidFill>
                    <a:latin typeface="Times New Roman" pitchFamily="18" charset="0"/>
                    <a:cs typeface="Times New Roman" pitchFamily="18" charset="0"/>
                  </a:rPr>
                  <a:t>esa</a:t>
                </a:r>
                <a:r>
                  <a:rPr lang="en-US" sz="1800" dirty="0">
                    <a:solidFill>
                      <a:schemeClr val="bg2"/>
                    </a:solidFill>
                    <a:latin typeface="Times New Roman" pitchFamily="18" charset="0"/>
                    <a:cs typeface="Times New Roman" pitchFamily="18" charset="0"/>
                  </a:rPr>
                  <a:t>:        </a:t>
                </a:r>
              </a:p>
              <a:p>
                <a:pPr marL="0" indent="0" algn="just">
                  <a:buNone/>
                </a:pPr>
                <a:r>
                  <a:rPr lang="en-US" sz="1800" dirty="0">
                    <a:solidFill>
                      <a:schemeClr val="bg2"/>
                    </a:solidFill>
                    <a:latin typeface="Times New Roman" pitchFamily="18" charset="0"/>
                    <a:cs typeface="Times New Roman" pitchFamily="18" charset="0"/>
                  </a:rPr>
                  <a:t>  </a:t>
                </a:r>
                <a14:m>
                  <m:oMath xmlns:m="http://schemas.openxmlformats.org/officeDocument/2006/math">
                    <m:sSub>
                      <m:sSubPr>
                        <m:ctrlPr>
                          <a:rPr lang="en-US" sz="1800" i="1">
                            <a:solidFill>
                              <a:schemeClr val="bg2"/>
                            </a:solidFill>
                            <a:latin typeface="Cambria Math" panose="02040503050406030204" pitchFamily="18" charset="0"/>
                            <a:cs typeface="Times New Roman" pitchFamily="18" charset="0"/>
                          </a:rPr>
                        </m:ctrlPr>
                      </m:sSubPr>
                      <m:e>
                        <m:r>
                          <m:rPr>
                            <m:sty m:val="p"/>
                          </m:rPr>
                          <a:rPr lang="en-US" sz="1800">
                            <a:solidFill>
                              <a:schemeClr val="bg2"/>
                            </a:solidFill>
                            <a:latin typeface="Cambria Math"/>
                            <a:cs typeface="Times New Roman" pitchFamily="18" charset="0"/>
                          </a:rPr>
                          <m:t>Q</m:t>
                        </m:r>
                      </m:e>
                      <m:sub>
                        <m:r>
                          <m:rPr>
                            <m:sty m:val="p"/>
                          </m:rPr>
                          <a:rPr lang="en-US" sz="1800">
                            <a:solidFill>
                              <a:schemeClr val="bg2"/>
                            </a:solidFill>
                            <a:latin typeface="Cambria Math"/>
                            <a:cs typeface="Times New Roman" pitchFamily="18" charset="0"/>
                          </a:rPr>
                          <m:t>t</m:t>
                        </m:r>
                      </m:sub>
                    </m:sSub>
                    <m:r>
                      <a:rPr lang="en-US" sz="1800">
                        <a:solidFill>
                          <a:schemeClr val="bg2"/>
                        </a:solidFill>
                        <a:latin typeface="Cambria Math"/>
                        <a:cs typeface="Times New Roman" pitchFamily="18" charset="0"/>
                      </a:rPr>
                      <m:t>=60∙</m:t>
                    </m:r>
                    <m:r>
                      <m:rPr>
                        <m:sty m:val="p"/>
                      </m:rPr>
                      <a:rPr lang="en-US" sz="1800">
                        <a:solidFill>
                          <a:schemeClr val="bg2"/>
                        </a:solidFill>
                        <a:latin typeface="Cambria Math" panose="02040503050406030204" pitchFamily="18" charset="0"/>
                        <a:cs typeface="Times New Roman" pitchFamily="18" charset="0"/>
                      </a:rPr>
                      <m:t>S</m:t>
                    </m:r>
                    <m:r>
                      <a:rPr lang="en-US" sz="1800">
                        <a:solidFill>
                          <a:schemeClr val="bg2"/>
                        </a:solidFill>
                        <a:latin typeface="Cambria Math"/>
                        <a:cs typeface="Times New Roman" pitchFamily="18" charset="0"/>
                      </a:rPr>
                      <m:t>∙</m:t>
                    </m:r>
                    <m:r>
                      <a:rPr lang="en-US" sz="1800" i="1">
                        <a:solidFill>
                          <a:schemeClr val="bg2"/>
                        </a:solidFill>
                        <a:latin typeface="Cambria Math" panose="02040503050406030204" pitchFamily="18" charset="0"/>
                        <a:cs typeface="Times New Roman" pitchFamily="18" charset="0"/>
                      </a:rPr>
                      <m:t>𝑙</m:t>
                    </m:r>
                    <m:r>
                      <a:rPr lang="en-US" sz="1800">
                        <a:solidFill>
                          <a:schemeClr val="bg2"/>
                        </a:solidFill>
                        <a:latin typeface="Cambria Math"/>
                        <a:cs typeface="Times New Roman" pitchFamily="18" charset="0"/>
                      </a:rPr>
                      <m:t>∙</m:t>
                    </m:r>
                    <m:r>
                      <a:rPr lang="en-US" sz="1800" i="1">
                        <a:solidFill>
                          <a:schemeClr val="bg2"/>
                        </a:solidFill>
                        <a:latin typeface="Cambria Math" panose="02040503050406030204" pitchFamily="18" charset="0"/>
                        <a:cs typeface="Times New Roman" pitchFamily="18" charset="0"/>
                      </a:rPr>
                      <m:t>𝑛</m:t>
                    </m:r>
                    <m:r>
                      <a:rPr lang="en-US" sz="1800" b="0" i="1" smtClean="0">
                        <a:solidFill>
                          <a:schemeClr val="bg2"/>
                        </a:solidFill>
                        <a:latin typeface="Cambria Math" panose="02040503050406030204" pitchFamily="18" charset="0"/>
                        <a:cs typeface="Times New Roman" pitchFamily="18" charset="0"/>
                      </a:rPr>
                      <m:t>  </m:t>
                    </m:r>
                    <m:r>
                      <m:rPr>
                        <m:sty m:val="p"/>
                      </m:rPr>
                      <a:rPr lang="en-US" sz="1800">
                        <a:solidFill>
                          <a:schemeClr val="bg2"/>
                        </a:solidFill>
                        <a:latin typeface="Cambria Math"/>
                        <a:ea typeface="Cambria Math"/>
                        <a:cs typeface="Times New Roman" pitchFamily="18" charset="0"/>
                      </a:rPr>
                      <m:t>fomulasidan</m:t>
                    </m:r>
                    <m:r>
                      <a:rPr lang="en-US" sz="1800">
                        <a:solidFill>
                          <a:schemeClr val="bg2"/>
                        </a:solidFill>
                        <a:latin typeface="Cambria Math"/>
                        <a:ea typeface="Cambria Math"/>
                        <a:cs typeface="Times New Roman" pitchFamily="18" charset="0"/>
                      </a:rPr>
                      <m:t> </m:t>
                    </m:r>
                    <m:r>
                      <m:rPr>
                        <m:sty m:val="p"/>
                      </m:rPr>
                      <a:rPr lang="en-US" sz="1800">
                        <a:solidFill>
                          <a:schemeClr val="bg2"/>
                        </a:solidFill>
                        <a:latin typeface="Cambria Math"/>
                        <a:ea typeface="Cambria Math"/>
                        <a:cs typeface="Times New Roman" pitchFamily="18" charset="0"/>
                      </a:rPr>
                      <m:t>aniqlanadi</m:t>
                    </m:r>
                    <m:r>
                      <a:rPr lang="en-US" sz="1800">
                        <a:solidFill>
                          <a:schemeClr val="bg2"/>
                        </a:solidFill>
                        <a:latin typeface="Cambria Math"/>
                        <a:ea typeface="Cambria Math"/>
                        <a:cs typeface="Times New Roman" pitchFamily="18" charset="0"/>
                      </a:rPr>
                      <m:t>.</m:t>
                    </m:r>
                  </m:oMath>
                </a14:m>
                <a:endParaRPr lang="en-US" sz="1800" dirty="0">
                  <a:solidFill>
                    <a:schemeClr val="bg2"/>
                  </a:solidFill>
                  <a:latin typeface="Times New Roman" pitchFamily="18" charset="0"/>
                  <a:ea typeface="Cambria Math"/>
                  <a:cs typeface="Times New Roman" pitchFamily="18" charset="0"/>
                </a:endParaRPr>
              </a:p>
              <a:p>
                <a:pPr marL="0" indent="0" algn="just">
                  <a:buFont typeface="Arial" panose="020B0604020202020204" pitchFamily="34" charset="0"/>
                  <a:buNone/>
                </a:pPr>
                <a:r>
                  <a:rPr lang="en-US" sz="1800" dirty="0">
                    <a:solidFill>
                      <a:schemeClr val="bg2"/>
                    </a:solidFill>
                    <a:latin typeface="Times New Roman" pitchFamily="18" charset="0"/>
                    <a:cs typeface="Times New Roman" pitchFamily="18" charset="0"/>
                  </a:rPr>
                  <a:t>      </a:t>
                </a:r>
              </a:p>
              <a:p>
                <a:pPr marL="0" indent="0" algn="just">
                  <a:buFont typeface="Arial" panose="020B0604020202020204" pitchFamily="34" charset="0"/>
                  <a:buNone/>
                </a:pPr>
                <a:endParaRPr lang="en-US" sz="1600" i="1" dirty="0">
                  <a:solidFill>
                    <a:schemeClr val="bg2"/>
                  </a:solidFill>
                  <a:latin typeface="Times New Roman" pitchFamily="18" charset="0"/>
                  <a:cs typeface="Times New Roman" pitchFamily="18" charset="0"/>
                </a:endParaRPr>
              </a:p>
              <a:p>
                <a:pPr marL="0" indent="0" algn="just">
                  <a:buFont typeface="Arial" panose="020B0604020202020204" pitchFamily="34" charset="0"/>
                  <a:buNone/>
                </a:pPr>
                <a:r>
                  <a:rPr lang="en-US" sz="1600" i="1" dirty="0">
                    <a:solidFill>
                      <a:schemeClr val="bg2"/>
                    </a:solidFill>
                    <a:latin typeface="Times New Roman" pitchFamily="18" charset="0"/>
                    <a:cs typeface="Times New Roman" pitchFamily="18" charset="0"/>
                  </a:rPr>
                  <a:t>                                </a:t>
                </a:r>
              </a:p>
            </p:txBody>
          </p:sp>
        </mc:Choice>
        <mc:Fallback xmlns="">
          <p:sp>
            <p:nvSpPr>
              <p:cNvPr id="2" name="Объект 2">
                <a:extLst>
                  <a:ext uri="{FF2B5EF4-FFF2-40B4-BE49-F238E27FC236}">
                    <a16:creationId xmlns:a16="http://schemas.microsoft.com/office/drawing/2014/main" id="{D4D6EF5E-A6DA-4EBE-9E9F-2863F02B6934}"/>
                  </a:ext>
                </a:extLst>
              </p:cNvPr>
              <p:cNvSpPr txBox="1">
                <a:spLocks noRot="1" noChangeAspect="1" noMove="1" noResize="1" noEditPoints="1" noAdjustHandles="1" noChangeArrowheads="1" noChangeShapeType="1" noTextEdit="1"/>
              </p:cNvSpPr>
              <p:nvPr/>
            </p:nvSpPr>
            <p:spPr>
              <a:xfrm>
                <a:off x="323527" y="739131"/>
                <a:ext cx="11725037" cy="5832648"/>
              </a:xfrm>
              <a:prstGeom prst="rect">
                <a:avLst/>
              </a:prstGeom>
              <a:blipFill>
                <a:blip r:embed="rId2"/>
                <a:stretch>
                  <a:fillRect l="-416" t="-940" r="-468"/>
                </a:stretch>
              </a:blipFill>
            </p:spPr>
            <p:txBody>
              <a:bodyPr/>
              <a:lstStyle/>
              <a:p>
                <a:r>
                  <a:rPr lang="ru-RU">
                    <a:noFill/>
                  </a:rPr>
                  <a:t> </a:t>
                </a:r>
              </a:p>
            </p:txBody>
          </p:sp>
        </mc:Fallback>
      </mc:AlternateContent>
      <p:pic>
        <p:nvPicPr>
          <p:cNvPr id="3" name="Picture 3" descr="C:\Documents and Settings\User\Рабочий стол\300px-ПОРШНЕВОЙ_НАСОС.GIF">
            <a:extLst>
              <a:ext uri="{FF2B5EF4-FFF2-40B4-BE49-F238E27FC236}">
                <a16:creationId xmlns:a16="http://schemas.microsoft.com/office/drawing/2014/main" id="{EE7EA3BA-A764-4C8C-AB93-2054592C8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75" y="4005064"/>
            <a:ext cx="5758825" cy="27363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Documents and Settings\User\Рабочий стол\10.gif">
            <a:extLst>
              <a:ext uri="{FF2B5EF4-FFF2-40B4-BE49-F238E27FC236}">
                <a16:creationId xmlns:a16="http://schemas.microsoft.com/office/drawing/2014/main" id="{4CF523B5-6C8D-4F57-A771-7D80C49D134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20619" y="2636912"/>
            <a:ext cx="5758825" cy="410445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5100FC6C-E9A5-4E95-A975-4BC94F8B5D7A}"/>
              </a:ext>
            </a:extLst>
          </p:cNvPr>
          <p:cNvSpPr/>
          <p:nvPr/>
        </p:nvSpPr>
        <p:spPr>
          <a:xfrm>
            <a:off x="2554634" y="16235"/>
            <a:ext cx="5347481"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Porshenli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spTree>
    <p:extLst>
      <p:ext uri="{BB962C8B-B14F-4D97-AF65-F5344CB8AC3E}">
        <p14:creationId xmlns:p14="http://schemas.microsoft.com/office/powerpoint/2010/main" val="192995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Объект 2">
                <a:extLst>
                  <a:ext uri="{FF2B5EF4-FFF2-40B4-BE49-F238E27FC236}">
                    <a16:creationId xmlns:a16="http://schemas.microsoft.com/office/drawing/2014/main" id="{878E1603-3294-4ADB-BB2B-04886795DA31}"/>
                  </a:ext>
                </a:extLst>
              </p:cNvPr>
              <p:cNvSpPr txBox="1">
                <a:spLocks/>
              </p:cNvSpPr>
              <p:nvPr/>
            </p:nvSpPr>
            <p:spPr>
              <a:xfrm>
                <a:off x="412373" y="223548"/>
                <a:ext cx="7236296" cy="626469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solidFill>
                    <a:schemeClr val="accent2"/>
                  </a:solidFill>
                  <a:latin typeface="Times New Roman" pitchFamily="18" charset="0"/>
                  <a:cs typeface="Times New Roman" pitchFamily="18" charset="0"/>
                </a:endParaRPr>
              </a:p>
              <a:p>
                <a:pPr marL="0" indent="0">
                  <a:buFont typeface="Arial" panose="020B0604020202020204" pitchFamily="34" charset="0"/>
                  <a:buNone/>
                </a:pP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Ikki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taraflama</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xarakatlanuvchi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porshenli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nasoslarning</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sikunddagi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suv</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xaydashi</a:t>
                </a:r>
                <a:r>
                  <a:rPr lang="en-US" sz="1900" dirty="0">
                    <a:solidFill>
                      <a:schemeClr val="accent2"/>
                    </a:solidFill>
                    <a:latin typeface="Times New Roman" pitchFamily="18" charset="0"/>
                    <a:cs typeface="Times New Roman" pitchFamily="18" charset="0"/>
                  </a:rPr>
                  <a:t> n </a:t>
                </a:r>
                <a:r>
                  <a:rPr lang="en-US" sz="1900" dirty="0" err="1">
                    <a:solidFill>
                      <a:schemeClr val="accent2"/>
                    </a:solidFill>
                    <a:latin typeface="Times New Roman" pitchFamily="18" charset="0"/>
                    <a:cs typeface="Times New Roman" pitchFamily="18" charset="0"/>
                  </a:rPr>
                  <a:t>ni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ikki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karra</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xarakatida</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quydagi</a:t>
                </a:r>
                <a:r>
                  <a:rPr lang="en-US" sz="1900" dirty="0">
                    <a:solidFill>
                      <a:schemeClr val="accent2"/>
                    </a:solidFill>
                    <a:latin typeface="Times New Roman" pitchFamily="18" charset="0"/>
                    <a:cs typeface="Times New Roman" pitchFamily="18" charset="0"/>
                  </a:rPr>
                  <a:t> formula </a:t>
                </a:r>
                <a:r>
                  <a:rPr lang="en-US" sz="1900" dirty="0" err="1">
                    <a:solidFill>
                      <a:schemeClr val="accent2"/>
                    </a:solidFill>
                    <a:latin typeface="Times New Roman" pitchFamily="18" charset="0"/>
                    <a:cs typeface="Times New Roman" pitchFamily="18" charset="0"/>
                  </a:rPr>
                  <a:t>bilan</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aniqlanadi</a:t>
                </a:r>
                <a:r>
                  <a:rPr lang="en-US" sz="1900" dirty="0">
                    <a:solidFill>
                      <a:schemeClr val="accent2"/>
                    </a:solidFill>
                    <a:latin typeface="Times New Roman" pitchFamily="18" charset="0"/>
                    <a:cs typeface="Times New Roman" pitchFamily="18" charset="0"/>
                  </a:rPr>
                  <a:t>:</a:t>
                </a:r>
              </a:p>
              <a:p>
                <a:pPr marL="0" indent="0">
                  <a:buFont typeface="Arial" panose="020B0604020202020204" pitchFamily="34" charset="0"/>
                  <a:buNone/>
                </a:pPr>
                <a:r>
                  <a:rPr lang="en-US" sz="1900" dirty="0">
                    <a:solidFill>
                      <a:schemeClr val="accent2"/>
                    </a:solidFill>
                    <a:latin typeface="Times New Roman" pitchFamily="18" charset="0"/>
                    <a:cs typeface="Times New Roman" pitchFamily="18" charset="0"/>
                  </a:rPr>
                  <a:t>                                      </a:t>
                </a:r>
                <a14:m>
                  <m:oMath xmlns:m="http://schemas.openxmlformats.org/officeDocument/2006/math">
                    <m:sSub>
                      <m:sSubPr>
                        <m:ctrlPr>
                          <a:rPr lang="en-US" sz="1900" i="1">
                            <a:solidFill>
                              <a:schemeClr val="accent2"/>
                            </a:solidFill>
                            <a:latin typeface="Cambria Math" panose="02040503050406030204" pitchFamily="18" charset="0"/>
                            <a:cs typeface="Times New Roman" pitchFamily="18" charset="0"/>
                          </a:rPr>
                        </m:ctrlPr>
                      </m:sSubPr>
                      <m:e>
                        <m:r>
                          <m:rPr>
                            <m:sty m:val="p"/>
                          </m:rPr>
                          <a:rPr lang="en-US" sz="1900">
                            <a:solidFill>
                              <a:schemeClr val="accent2"/>
                            </a:solidFill>
                            <a:latin typeface="Cambria Math"/>
                            <a:cs typeface="Times New Roman" pitchFamily="18" charset="0"/>
                          </a:rPr>
                          <m:t>Q</m:t>
                        </m:r>
                      </m:e>
                      <m:sub>
                        <m:r>
                          <m:rPr>
                            <m:sty m:val="p"/>
                          </m:rPr>
                          <a:rPr lang="en-US" sz="1900">
                            <a:solidFill>
                              <a:schemeClr val="accent2"/>
                            </a:solidFill>
                            <a:latin typeface="Cambria Math"/>
                            <a:cs typeface="Times New Roman" pitchFamily="18" charset="0"/>
                          </a:rPr>
                          <m:t>t</m:t>
                        </m:r>
                      </m:sub>
                    </m:sSub>
                    <m:r>
                      <a:rPr lang="en-US" sz="1900">
                        <a:solidFill>
                          <a:schemeClr val="accent2"/>
                        </a:solidFill>
                        <a:latin typeface="Cambria Math"/>
                        <a:cs typeface="Times New Roman" pitchFamily="18" charset="0"/>
                      </a:rPr>
                      <m:t>=</m:t>
                    </m:r>
                    <m:f>
                      <m:fPr>
                        <m:ctrlPr>
                          <a:rPr lang="en-US" sz="1900" i="1">
                            <a:solidFill>
                              <a:schemeClr val="accent2"/>
                            </a:solidFill>
                            <a:latin typeface="Cambria Math" panose="02040503050406030204" pitchFamily="18" charset="0"/>
                            <a:cs typeface="Times New Roman" pitchFamily="18" charset="0"/>
                          </a:rPr>
                        </m:ctrlPr>
                      </m:fPr>
                      <m:num>
                        <m:r>
                          <a:rPr lang="en-US" sz="1900">
                            <a:solidFill>
                              <a:schemeClr val="accent2"/>
                            </a:solidFill>
                            <a:latin typeface="Cambria Math"/>
                            <a:cs typeface="Times New Roman" pitchFamily="18" charset="0"/>
                          </a:rPr>
                          <m:t>(2</m:t>
                        </m:r>
                        <m:sSub>
                          <m:sSubPr>
                            <m:ctrlPr>
                              <a:rPr lang="en-US" sz="1900" i="1">
                                <a:solidFill>
                                  <a:schemeClr val="accent2"/>
                                </a:solidFill>
                                <a:latin typeface="Cambria Math" panose="02040503050406030204" pitchFamily="18" charset="0"/>
                                <a:cs typeface="Times New Roman" pitchFamily="18" charset="0"/>
                              </a:rPr>
                            </m:ctrlPr>
                          </m:sSubPr>
                          <m:e>
                            <m:r>
                              <m:rPr>
                                <m:sty m:val="p"/>
                              </m:rPr>
                              <a:rPr lang="en-US" sz="1900">
                                <a:solidFill>
                                  <a:schemeClr val="accent2"/>
                                </a:solidFill>
                                <a:latin typeface="Cambria Math"/>
                                <a:cs typeface="Times New Roman" pitchFamily="18" charset="0"/>
                              </a:rPr>
                              <m:t>F</m:t>
                            </m:r>
                          </m:e>
                          <m:sub>
                            <m:r>
                              <m:rPr>
                                <m:sty m:val="p"/>
                              </m:rPr>
                              <a:rPr lang="en-US" sz="1900">
                                <a:solidFill>
                                  <a:schemeClr val="accent2"/>
                                </a:solidFill>
                                <a:latin typeface="Cambria Math"/>
                                <a:cs typeface="Times New Roman" pitchFamily="18" charset="0"/>
                              </a:rPr>
                              <m:t>n</m:t>
                            </m:r>
                          </m:sub>
                        </m:sSub>
                        <m:r>
                          <a:rPr lang="en-US" sz="1900">
                            <a:solidFill>
                              <a:schemeClr val="accent2"/>
                            </a:solidFill>
                            <a:latin typeface="Cambria Math"/>
                            <a:cs typeface="Times New Roman" pitchFamily="18" charset="0"/>
                          </a:rPr>
                          <m:t>−</m:t>
                        </m:r>
                        <m:r>
                          <m:rPr>
                            <m:sty m:val="p"/>
                          </m:rPr>
                          <a:rPr lang="en-US" sz="1900">
                            <a:solidFill>
                              <a:schemeClr val="accent2"/>
                            </a:solidFill>
                            <a:latin typeface="Cambria Math"/>
                            <a:cs typeface="Times New Roman" pitchFamily="18" charset="0"/>
                          </a:rPr>
                          <m:t>f</m:t>
                        </m:r>
                        <m:r>
                          <a:rPr lang="en-US" sz="1900">
                            <a:solidFill>
                              <a:schemeClr val="accent2"/>
                            </a:solidFill>
                            <a:latin typeface="Cambria Math"/>
                            <a:cs typeface="Times New Roman" pitchFamily="18" charset="0"/>
                          </a:rPr>
                          <m:t>)∙</m:t>
                        </m:r>
                        <m:sSub>
                          <m:sSubPr>
                            <m:ctrlPr>
                              <a:rPr lang="en-US" sz="1900" i="1">
                                <a:solidFill>
                                  <a:schemeClr val="accent2"/>
                                </a:solidFill>
                                <a:latin typeface="Cambria Math" panose="02040503050406030204" pitchFamily="18" charset="0"/>
                                <a:ea typeface="Cambria Math"/>
                                <a:cs typeface="Times New Roman" pitchFamily="18" charset="0"/>
                              </a:rPr>
                            </m:ctrlPr>
                          </m:sSubPr>
                          <m:e>
                            <m:r>
                              <m:rPr>
                                <m:sty m:val="p"/>
                              </m:rPr>
                              <a:rPr lang="en-US" sz="1900">
                                <a:solidFill>
                                  <a:schemeClr val="accent2"/>
                                </a:solidFill>
                                <a:latin typeface="Cambria Math"/>
                                <a:ea typeface="Cambria Math"/>
                                <a:cs typeface="Times New Roman" pitchFamily="18" charset="0"/>
                              </a:rPr>
                              <m:t>S</m:t>
                            </m:r>
                          </m:e>
                          <m:sub>
                            <m:r>
                              <m:rPr>
                                <m:sty m:val="p"/>
                              </m:rPr>
                              <a:rPr lang="en-US" sz="1900">
                                <a:solidFill>
                                  <a:schemeClr val="accent2"/>
                                </a:solidFill>
                                <a:latin typeface="Cambria Math"/>
                                <a:ea typeface="Cambria Math"/>
                                <a:cs typeface="Times New Roman" pitchFamily="18" charset="0"/>
                              </a:rPr>
                              <m:t>n</m:t>
                            </m:r>
                          </m:sub>
                        </m:sSub>
                      </m:num>
                      <m:den>
                        <m:r>
                          <a:rPr lang="en-US" sz="1900">
                            <a:solidFill>
                              <a:schemeClr val="accent2"/>
                            </a:solidFill>
                            <a:latin typeface="Cambria Math"/>
                            <a:cs typeface="Times New Roman" pitchFamily="18" charset="0"/>
                          </a:rPr>
                          <m:t>60</m:t>
                        </m:r>
                      </m:den>
                    </m:f>
                  </m:oMath>
                </a14:m>
                <a:endParaRPr lang="en-US" sz="1900" dirty="0">
                  <a:solidFill>
                    <a:schemeClr val="accent2"/>
                  </a:solidFill>
                  <a:latin typeface="Times New Roman" pitchFamily="18" charset="0"/>
                  <a:cs typeface="Times New Roman" pitchFamily="18" charset="0"/>
                </a:endParaRPr>
              </a:p>
              <a:p>
                <a:pPr marL="0" indent="0">
                  <a:buFont typeface="Arial" panose="020B0604020202020204" pitchFamily="34" charset="0"/>
                  <a:buNone/>
                </a:pPr>
                <a:endParaRPr lang="en-US" sz="1900" dirty="0">
                  <a:solidFill>
                    <a:schemeClr val="accent2"/>
                  </a:solidFill>
                  <a:latin typeface="Times New Roman" pitchFamily="18" charset="0"/>
                  <a:cs typeface="Times New Roman" pitchFamily="18" charset="0"/>
                </a:endParaRPr>
              </a:p>
              <a:p>
                <a:pPr marL="0" indent="0">
                  <a:buFont typeface="Arial" panose="020B0604020202020204" pitchFamily="34" charset="0"/>
                  <a:buNone/>
                </a:pPr>
                <a:r>
                  <a:rPr lang="en-US" sz="1900" dirty="0" err="1">
                    <a:solidFill>
                      <a:schemeClr val="accent2"/>
                    </a:solidFill>
                    <a:latin typeface="Times New Roman" pitchFamily="18" charset="0"/>
                    <a:cs typeface="Times New Roman" pitchFamily="18" charset="0"/>
                  </a:rPr>
                  <a:t>Soatiga</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esa</a:t>
                </a:r>
                <a:r>
                  <a:rPr lang="en-US" sz="1900" dirty="0">
                    <a:solidFill>
                      <a:schemeClr val="accent2"/>
                    </a:solidFill>
                    <a:latin typeface="Times New Roman" pitchFamily="18" charset="0"/>
                    <a:cs typeface="Times New Roman" pitchFamily="18" charset="0"/>
                  </a:rPr>
                  <a:t>:            </a:t>
                </a:r>
                <a14:m>
                  <m:oMath xmlns:m="http://schemas.openxmlformats.org/officeDocument/2006/math">
                    <m:sSub>
                      <m:sSubPr>
                        <m:ctrlPr>
                          <a:rPr lang="en-US" sz="1900" i="1">
                            <a:solidFill>
                              <a:schemeClr val="accent2"/>
                            </a:solidFill>
                            <a:latin typeface="Cambria Math" panose="02040503050406030204" pitchFamily="18" charset="0"/>
                            <a:cs typeface="Times New Roman" pitchFamily="18" charset="0"/>
                          </a:rPr>
                        </m:ctrlPr>
                      </m:sSubPr>
                      <m:e>
                        <m:r>
                          <m:rPr>
                            <m:sty m:val="p"/>
                          </m:rPr>
                          <a:rPr lang="en-US" sz="1900">
                            <a:solidFill>
                              <a:schemeClr val="accent2"/>
                            </a:solidFill>
                            <a:latin typeface="Cambria Math"/>
                            <a:cs typeface="Times New Roman" pitchFamily="18" charset="0"/>
                          </a:rPr>
                          <m:t>Q</m:t>
                        </m:r>
                      </m:e>
                      <m:sub>
                        <m:r>
                          <m:rPr>
                            <m:sty m:val="p"/>
                          </m:rPr>
                          <a:rPr lang="en-US" sz="1900">
                            <a:solidFill>
                              <a:schemeClr val="accent2"/>
                            </a:solidFill>
                            <a:latin typeface="Cambria Math"/>
                            <a:cs typeface="Times New Roman" pitchFamily="18" charset="0"/>
                          </a:rPr>
                          <m:t>t</m:t>
                        </m:r>
                      </m:sub>
                    </m:sSub>
                    <m:r>
                      <a:rPr lang="en-US" sz="1900">
                        <a:solidFill>
                          <a:schemeClr val="accent2"/>
                        </a:solidFill>
                        <a:latin typeface="Cambria Math"/>
                        <a:cs typeface="Times New Roman" pitchFamily="18" charset="0"/>
                      </a:rPr>
                      <m:t>=60(2</m:t>
                    </m:r>
                    <m:sSub>
                      <m:sSubPr>
                        <m:ctrlPr>
                          <a:rPr lang="en-US" sz="1900" i="1">
                            <a:solidFill>
                              <a:schemeClr val="accent2"/>
                            </a:solidFill>
                            <a:latin typeface="Cambria Math" panose="02040503050406030204" pitchFamily="18" charset="0"/>
                            <a:cs typeface="Times New Roman" pitchFamily="18" charset="0"/>
                          </a:rPr>
                        </m:ctrlPr>
                      </m:sSubPr>
                      <m:e>
                        <m:r>
                          <m:rPr>
                            <m:sty m:val="p"/>
                          </m:rPr>
                          <a:rPr lang="en-US" sz="1900">
                            <a:solidFill>
                              <a:schemeClr val="accent2"/>
                            </a:solidFill>
                            <a:latin typeface="Cambria Math"/>
                            <a:cs typeface="Times New Roman" pitchFamily="18" charset="0"/>
                          </a:rPr>
                          <m:t>F</m:t>
                        </m:r>
                      </m:e>
                      <m:sub>
                        <m:r>
                          <m:rPr>
                            <m:sty m:val="p"/>
                          </m:rPr>
                          <a:rPr lang="en-US" sz="1900">
                            <a:solidFill>
                              <a:schemeClr val="accent2"/>
                            </a:solidFill>
                            <a:latin typeface="Cambria Math"/>
                            <a:cs typeface="Times New Roman" pitchFamily="18" charset="0"/>
                          </a:rPr>
                          <m:t>n</m:t>
                        </m:r>
                      </m:sub>
                    </m:sSub>
                    <m:r>
                      <a:rPr lang="en-US" sz="1900">
                        <a:solidFill>
                          <a:schemeClr val="accent2"/>
                        </a:solidFill>
                        <a:latin typeface="Cambria Math"/>
                        <a:cs typeface="Times New Roman" pitchFamily="18" charset="0"/>
                      </a:rPr>
                      <m:t>−</m:t>
                    </m:r>
                    <m:r>
                      <m:rPr>
                        <m:sty m:val="p"/>
                      </m:rPr>
                      <a:rPr lang="en-US" sz="1900">
                        <a:solidFill>
                          <a:schemeClr val="accent2"/>
                        </a:solidFill>
                        <a:latin typeface="Cambria Math"/>
                        <a:cs typeface="Times New Roman" pitchFamily="18" charset="0"/>
                      </a:rPr>
                      <m:t>f</m:t>
                    </m:r>
                    <m:r>
                      <a:rPr lang="en-US" sz="1900">
                        <a:solidFill>
                          <a:schemeClr val="accent2"/>
                        </a:solidFill>
                        <a:latin typeface="Cambria Math"/>
                        <a:cs typeface="Times New Roman" pitchFamily="18" charset="0"/>
                      </a:rPr>
                      <m:t>)∙</m:t>
                    </m:r>
                    <m:sSub>
                      <m:sSubPr>
                        <m:ctrlPr>
                          <a:rPr lang="en-US" sz="1900" i="1">
                            <a:solidFill>
                              <a:schemeClr val="accent2"/>
                            </a:solidFill>
                            <a:latin typeface="Cambria Math" panose="02040503050406030204" pitchFamily="18" charset="0"/>
                            <a:ea typeface="Cambria Math"/>
                            <a:cs typeface="Times New Roman" pitchFamily="18" charset="0"/>
                          </a:rPr>
                        </m:ctrlPr>
                      </m:sSubPr>
                      <m:e>
                        <m:r>
                          <m:rPr>
                            <m:sty m:val="p"/>
                          </m:rPr>
                          <a:rPr lang="en-US" sz="1900">
                            <a:solidFill>
                              <a:schemeClr val="accent2"/>
                            </a:solidFill>
                            <a:latin typeface="Cambria Math"/>
                            <a:ea typeface="Cambria Math"/>
                            <a:cs typeface="Times New Roman" pitchFamily="18" charset="0"/>
                          </a:rPr>
                          <m:t>S</m:t>
                        </m:r>
                      </m:e>
                      <m:sub>
                        <m:r>
                          <m:rPr>
                            <m:sty m:val="p"/>
                          </m:rPr>
                          <a:rPr lang="en-US" sz="1900">
                            <a:solidFill>
                              <a:schemeClr val="accent2"/>
                            </a:solidFill>
                            <a:latin typeface="Cambria Math"/>
                            <a:ea typeface="Cambria Math"/>
                            <a:cs typeface="Times New Roman" pitchFamily="18" charset="0"/>
                          </a:rPr>
                          <m:t>n</m:t>
                        </m:r>
                      </m:sub>
                    </m:sSub>
                  </m:oMath>
                </a14:m>
                <a:endParaRPr lang="en-US" sz="1900" dirty="0">
                  <a:solidFill>
                    <a:schemeClr val="accent2"/>
                  </a:solidFill>
                  <a:latin typeface="Times New Roman" pitchFamily="18" charset="0"/>
                  <a:cs typeface="Times New Roman" pitchFamily="18" charset="0"/>
                </a:endParaRPr>
              </a:p>
              <a:p>
                <a:pPr marL="0" indent="0">
                  <a:buFont typeface="Arial" panose="020B0604020202020204" pitchFamily="34" charset="0"/>
                  <a:buNone/>
                </a:pPr>
                <a:endParaRPr lang="en-US" sz="1900" dirty="0">
                  <a:solidFill>
                    <a:schemeClr val="accent2"/>
                  </a:solidFill>
                  <a:latin typeface="Times New Roman" pitchFamily="18" charset="0"/>
                  <a:cs typeface="Times New Roman" pitchFamily="18" charset="0"/>
                </a:endParaRPr>
              </a:p>
              <a:p>
                <a:pPr marL="0" indent="0">
                  <a:buFont typeface="Arial" panose="020B0604020202020204" pitchFamily="34" charset="0"/>
                  <a:buNone/>
                </a:pPr>
                <a:r>
                  <a:rPr lang="en-US" sz="1900" dirty="0">
                    <a:solidFill>
                      <a:schemeClr val="accent2"/>
                    </a:solidFill>
                    <a:latin typeface="Times New Roman" pitchFamily="18" charset="0"/>
                    <a:cs typeface="Times New Roman" pitchFamily="18" charset="0"/>
                  </a:rPr>
                  <a:t>Bu </a:t>
                </a:r>
                <a:r>
                  <a:rPr lang="ru-RU" sz="1900" dirty="0">
                    <a:solidFill>
                      <a:schemeClr val="accent2"/>
                    </a:solidFill>
                    <a:latin typeface="Times New Roman" pitchFamily="18" charset="0"/>
                    <a:cs typeface="Times New Roman" pitchFamily="18" charset="0"/>
                  </a:rPr>
                  <a:t>е</a:t>
                </a:r>
                <a:r>
                  <a:rPr lang="en-US" sz="1900" dirty="0" err="1">
                    <a:solidFill>
                      <a:schemeClr val="accent2"/>
                    </a:solidFill>
                    <a:latin typeface="Times New Roman" pitchFamily="18" charset="0"/>
                    <a:cs typeface="Times New Roman" pitchFamily="18" charset="0"/>
                  </a:rPr>
                  <a:t>rd</a:t>
                </a:r>
                <a:r>
                  <a:rPr lang="ru-RU" sz="1900" dirty="0">
                    <a:solidFill>
                      <a:schemeClr val="accent2"/>
                    </a:solidFill>
                    <a:latin typeface="Times New Roman" pitchFamily="18" charset="0"/>
                    <a:cs typeface="Times New Roman" pitchFamily="18" charset="0"/>
                  </a:rPr>
                  <a:t>а: </a:t>
                </a:r>
              </a:p>
              <a:p>
                <a:r>
                  <a:rPr lang="en-US" sz="1900" dirty="0">
                    <a:solidFill>
                      <a:schemeClr val="accent2"/>
                    </a:solidFill>
                    <a:latin typeface="Times New Roman" pitchFamily="18" charset="0"/>
                    <a:cs typeface="Times New Roman" pitchFamily="18" charset="0"/>
                  </a:rPr>
                  <a:t>F	– p</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rsh</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n </a:t>
                </a:r>
                <a:r>
                  <a:rPr lang="en-US" sz="1900" dirty="0" err="1">
                    <a:solidFill>
                      <a:schemeClr val="accent2"/>
                    </a:solidFill>
                    <a:latin typeface="Times New Roman" pitchFamily="18" charset="0"/>
                    <a:cs typeface="Times New Roman" pitchFamily="18" charset="0"/>
                  </a:rPr>
                  <a:t>yo</a:t>
                </a:r>
                <a:r>
                  <a:rPr lang="ru-RU" sz="1900" dirty="0">
                    <a:solidFill>
                      <a:schemeClr val="accent2"/>
                    </a:solidFill>
                    <a:latin typeface="Times New Roman" pitchFamily="18" charset="0"/>
                    <a:cs typeface="Times New Roman" pitchFamily="18" charset="0"/>
                  </a:rPr>
                  <a:t>к</a:t>
                </a:r>
                <a:r>
                  <a:rPr lang="en-US" sz="1900" dirty="0">
                    <a:solidFill>
                      <a:schemeClr val="accent2"/>
                    </a:solidFill>
                    <a:latin typeface="Times New Roman" pitchFamily="18" charset="0"/>
                    <a:cs typeface="Times New Roman" pitchFamily="18" charset="0"/>
                  </a:rPr>
                  <a:t>i </a:t>
                </a:r>
                <a:r>
                  <a:rPr lang="en-US" sz="1900" dirty="0" err="1">
                    <a:solidFill>
                      <a:schemeClr val="accent2"/>
                    </a:solidFill>
                    <a:latin typeface="Times New Roman" pitchFamily="18" charset="0"/>
                    <a:cs typeface="Times New Roman" pitchFamily="18" charset="0"/>
                  </a:rPr>
                  <a:t>plunj</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r </a:t>
                </a:r>
                <a:r>
                  <a:rPr lang="en-US" sz="1900" dirty="0" err="1">
                    <a:solidFill>
                      <a:schemeClr val="accent2"/>
                    </a:solidFill>
                    <a:latin typeface="Times New Roman" pitchFamily="18" charset="0"/>
                    <a:cs typeface="Times New Roman" pitchFamily="18" charset="0"/>
                  </a:rPr>
                  <a:t>qirqim</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yuz</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si</a:t>
                </a:r>
                <a:r>
                  <a:rPr lang="en-US" sz="1900" dirty="0">
                    <a:solidFill>
                      <a:schemeClr val="accent2"/>
                    </a:solidFill>
                    <a:latin typeface="Times New Roman" pitchFamily="18" charset="0"/>
                    <a:cs typeface="Times New Roman" pitchFamily="18" charset="0"/>
                  </a:rPr>
                  <a:t> m2 ; </a:t>
                </a:r>
                <a14:m>
                  <m:oMath xmlns:m="http://schemas.openxmlformats.org/officeDocument/2006/math">
                    <m:f>
                      <m:fPr>
                        <m:ctrlPr>
                          <a:rPr lang="el-GR" sz="1900" i="1">
                            <a:solidFill>
                              <a:schemeClr val="accent2"/>
                            </a:solidFill>
                            <a:latin typeface="Cambria Math" panose="02040503050406030204" pitchFamily="18" charset="0"/>
                            <a:cs typeface="Times New Roman" pitchFamily="18" charset="0"/>
                          </a:rPr>
                        </m:ctrlPr>
                      </m:fPr>
                      <m:num>
                        <m:r>
                          <m:rPr>
                            <m:sty m:val="p"/>
                          </m:rPr>
                          <a:rPr lang="el-GR" sz="1900">
                            <a:solidFill>
                              <a:schemeClr val="accent2"/>
                            </a:solidFill>
                            <a:latin typeface="Cambria Math"/>
                            <a:cs typeface="Times New Roman" pitchFamily="18" charset="0"/>
                          </a:rPr>
                          <m:t>π</m:t>
                        </m:r>
                        <m:sSup>
                          <m:sSupPr>
                            <m:ctrlPr>
                              <a:rPr lang="el-GR" sz="1900" i="1">
                                <a:solidFill>
                                  <a:schemeClr val="accent2"/>
                                </a:solidFill>
                                <a:latin typeface="Cambria Math" panose="02040503050406030204" pitchFamily="18" charset="0"/>
                                <a:cs typeface="Times New Roman" pitchFamily="18" charset="0"/>
                              </a:rPr>
                            </m:ctrlPr>
                          </m:sSupPr>
                          <m:e>
                            <m:r>
                              <m:rPr>
                                <m:sty m:val="p"/>
                              </m:rPr>
                              <a:rPr lang="en-US" sz="1900">
                                <a:solidFill>
                                  <a:schemeClr val="accent2"/>
                                </a:solidFill>
                                <a:latin typeface="Cambria Math"/>
                                <a:cs typeface="Times New Roman" pitchFamily="18" charset="0"/>
                              </a:rPr>
                              <m:t>D</m:t>
                            </m:r>
                          </m:e>
                          <m:sup>
                            <m:r>
                              <a:rPr lang="en-US" sz="1900">
                                <a:solidFill>
                                  <a:schemeClr val="accent2"/>
                                </a:solidFill>
                                <a:latin typeface="Cambria Math"/>
                                <a:cs typeface="Times New Roman" pitchFamily="18" charset="0"/>
                              </a:rPr>
                              <m:t>2</m:t>
                            </m:r>
                          </m:sup>
                        </m:sSup>
                      </m:num>
                      <m:den>
                        <m:r>
                          <a:rPr lang="en-US" sz="1900">
                            <a:solidFill>
                              <a:schemeClr val="accent2"/>
                            </a:solidFill>
                            <a:latin typeface="Cambria Math"/>
                            <a:cs typeface="Times New Roman" pitchFamily="18" charset="0"/>
                          </a:rPr>
                          <m:t>4</m:t>
                        </m:r>
                      </m:den>
                    </m:f>
                  </m:oMath>
                </a14:m>
                <a:r>
                  <a:rPr lang="en-US" sz="1900" dirty="0">
                    <a:solidFill>
                      <a:schemeClr val="accent2"/>
                    </a:solidFill>
                    <a:latin typeface="Times New Roman" pitchFamily="18" charset="0"/>
                    <a:cs typeface="Times New Roman" pitchFamily="18" charset="0"/>
                  </a:rPr>
                  <a:t>,   ;</a:t>
                </a:r>
              </a:p>
              <a:p>
                <a:r>
                  <a:rPr lang="en-US" sz="1900" dirty="0">
                    <a:solidFill>
                      <a:schemeClr val="accent2"/>
                    </a:solidFill>
                    <a:latin typeface="Times New Roman" pitchFamily="18" charset="0"/>
                    <a:cs typeface="Times New Roman" pitchFamily="18" charset="0"/>
                  </a:rPr>
                  <a:t>D 	– p</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rsh</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n di</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m</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tri m;</a:t>
                </a:r>
              </a:p>
              <a:p>
                <a:r>
                  <a:rPr lang="en-US" sz="1900" i="1" dirty="0">
                    <a:solidFill>
                      <a:schemeClr val="accent2"/>
                    </a:solidFill>
                    <a:latin typeface="Times New Roman" pitchFamily="18" charset="0"/>
                    <a:cs typeface="Times New Roman" pitchFamily="18" charset="0"/>
                  </a:rPr>
                  <a:t>f</a:t>
                </a:r>
                <a:r>
                  <a:rPr lang="en-US" sz="1900" dirty="0">
                    <a:solidFill>
                      <a:schemeClr val="accent2"/>
                    </a:solidFill>
                    <a:latin typeface="Times New Roman" pitchFamily="18" charset="0"/>
                    <a:cs typeface="Times New Roman" pitchFamily="18" charset="0"/>
                  </a:rPr>
                  <a:t>	– p</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rsh</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n </a:t>
                </a:r>
                <a:r>
                  <a:rPr lang="en-US" sz="1900" dirty="0" err="1">
                    <a:solidFill>
                      <a:schemeClr val="accent2"/>
                    </a:solidFill>
                    <a:latin typeface="Times New Roman" pitchFamily="18" charset="0"/>
                    <a:cs typeface="Times New Roman" pitchFamily="18" charset="0"/>
                  </a:rPr>
                  <a:t>sht</a:t>
                </a:r>
                <a:r>
                  <a:rPr lang="ru-RU" sz="1900" dirty="0" err="1">
                    <a:solidFill>
                      <a:schemeClr val="accent2"/>
                    </a:solidFill>
                    <a:latin typeface="Times New Roman" pitchFamily="18" charset="0"/>
                    <a:cs typeface="Times New Roman" pitchFamily="18" charset="0"/>
                  </a:rPr>
                  <a:t>ок</a:t>
                </a:r>
                <a:r>
                  <a:rPr lang="en-US" sz="1900" dirty="0">
                    <a:solidFill>
                      <a:schemeClr val="accent2"/>
                    </a:solidFill>
                    <a:latin typeface="Times New Roman" pitchFamily="18" charset="0"/>
                    <a:cs typeface="Times New Roman" pitchFamily="18" charset="0"/>
                  </a:rPr>
                  <a:t>i </a:t>
                </a:r>
                <a:r>
                  <a:rPr lang="en-US" sz="1900" dirty="0" err="1">
                    <a:solidFill>
                      <a:schemeClr val="accent2"/>
                    </a:solidFill>
                    <a:latin typeface="Times New Roman" pitchFamily="18" charset="0"/>
                    <a:cs typeface="Times New Roman" pitchFamily="18" charset="0"/>
                  </a:rPr>
                  <a:t>qirqim</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yuz</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si</a:t>
                </a:r>
                <a:r>
                  <a:rPr lang="en-US" sz="1900" dirty="0">
                    <a:solidFill>
                      <a:schemeClr val="accent2"/>
                    </a:solidFill>
                    <a:latin typeface="Times New Roman" pitchFamily="18" charset="0"/>
                    <a:cs typeface="Times New Roman" pitchFamily="18" charset="0"/>
                  </a:rPr>
                  <a:t>, m2</a:t>
                </a:r>
              </a:p>
              <a:p>
                <a:r>
                  <a:rPr lang="en-US" sz="1900" dirty="0">
                    <a:solidFill>
                      <a:schemeClr val="accent2"/>
                    </a:solidFill>
                    <a:latin typeface="Times New Roman" pitchFamily="18" charset="0"/>
                    <a:cs typeface="Times New Roman" pitchFamily="18" charset="0"/>
                  </a:rPr>
                  <a:t>n 	– p</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rsh</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n </a:t>
                </a:r>
                <a:r>
                  <a:rPr lang="en-US" sz="1900" dirty="0" err="1">
                    <a:solidFill>
                      <a:schemeClr val="accent2"/>
                    </a:solidFill>
                    <a:latin typeface="Times New Roman" pitchFamily="18" charset="0"/>
                    <a:cs typeface="Times New Roman" pitchFamily="18" charset="0"/>
                  </a:rPr>
                  <a:t>yo</a:t>
                </a:r>
                <a:r>
                  <a:rPr lang="ru-RU" sz="1900" dirty="0">
                    <a:solidFill>
                      <a:schemeClr val="accent2"/>
                    </a:solidFill>
                    <a:latin typeface="Times New Roman" pitchFamily="18" charset="0"/>
                    <a:cs typeface="Times New Roman" pitchFamily="18" charset="0"/>
                  </a:rPr>
                  <a:t>к</a:t>
                </a:r>
                <a:r>
                  <a:rPr lang="en-US" sz="1900" dirty="0">
                    <a:solidFill>
                      <a:schemeClr val="accent2"/>
                    </a:solidFill>
                    <a:latin typeface="Times New Roman" pitchFamily="18" charset="0"/>
                    <a:cs typeface="Times New Roman" pitchFamily="18" charset="0"/>
                  </a:rPr>
                  <a:t>i </a:t>
                </a:r>
                <a:r>
                  <a:rPr lang="en-US" sz="1900" dirty="0" err="1">
                    <a:solidFill>
                      <a:schemeClr val="accent2"/>
                    </a:solidFill>
                    <a:latin typeface="Times New Roman" pitchFamily="18" charset="0"/>
                    <a:cs typeface="Times New Roman" pitchFamily="18" charset="0"/>
                  </a:rPr>
                  <a:t>plunj</a:t>
                </a:r>
                <a:r>
                  <a:rPr lang="ru-RU" sz="1900" dirty="0">
                    <a:solidFill>
                      <a:schemeClr val="accent2"/>
                    </a:solidFill>
                    <a:latin typeface="Times New Roman" pitchFamily="18" charset="0"/>
                    <a:cs typeface="Times New Roman" pitchFamily="18" charset="0"/>
                  </a:rPr>
                  <a:t>е</a:t>
                </a:r>
                <a:r>
                  <a:rPr lang="en-US" sz="1900" dirty="0" err="1">
                    <a:solidFill>
                      <a:schemeClr val="accent2"/>
                    </a:solidFill>
                    <a:latin typeface="Times New Roman" pitchFamily="18" charset="0"/>
                    <a:cs typeface="Times New Roman" pitchFamily="18" charset="0"/>
                  </a:rPr>
                  <a:t>rning</a:t>
                </a:r>
                <a:r>
                  <a:rPr lang="en-US" sz="1900" dirty="0">
                    <a:solidFill>
                      <a:schemeClr val="accent2"/>
                    </a:solidFill>
                    <a:latin typeface="Times New Roman" pitchFamily="18" charset="0"/>
                    <a:cs typeface="Times New Roman" pitchFamily="18" charset="0"/>
                  </a:rPr>
                  <a:t> i</a:t>
                </a:r>
                <a:r>
                  <a:rPr lang="ru-RU" sz="1900" dirty="0" err="1">
                    <a:solidFill>
                      <a:schemeClr val="accent2"/>
                    </a:solidFill>
                    <a:latin typeface="Times New Roman" pitchFamily="18" charset="0"/>
                    <a:cs typeface="Times New Roman" pitchFamily="18" charset="0"/>
                  </a:rPr>
                  <a:t>кк</a:t>
                </a:r>
                <a:r>
                  <a:rPr lang="en-US" sz="1900" dirty="0">
                    <a:solidFill>
                      <a:schemeClr val="accent2"/>
                    </a:solidFill>
                    <a:latin typeface="Times New Roman" pitchFamily="18" charset="0"/>
                    <a:cs typeface="Times New Roman" pitchFamily="18" charset="0"/>
                  </a:rPr>
                  <a:t>i </a:t>
                </a:r>
                <a:r>
                  <a:rPr lang="ru-RU" sz="1900" dirty="0">
                    <a:solidFill>
                      <a:schemeClr val="accent2"/>
                    </a:solidFill>
                    <a:latin typeface="Times New Roman" pitchFamily="18" charset="0"/>
                    <a:cs typeface="Times New Roman" pitchFamily="18" charset="0"/>
                  </a:rPr>
                  <a:t>ка</a:t>
                </a:r>
                <a:r>
                  <a:rPr lang="en-US" sz="1900" dirty="0" err="1">
                    <a:solidFill>
                      <a:schemeClr val="accent2"/>
                    </a:solidFill>
                    <a:latin typeface="Times New Roman" pitchFamily="18" charset="0"/>
                    <a:cs typeface="Times New Roman" pitchFamily="18" charset="0"/>
                  </a:rPr>
                  <a:t>rr</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li </a:t>
                </a:r>
                <a:r>
                  <a:rPr lang="en-US" sz="1900" dirty="0" err="1">
                    <a:solidFill>
                      <a:schemeClr val="accent2"/>
                    </a:solidFill>
                    <a:latin typeface="Times New Roman" pitchFamily="18" charset="0"/>
                    <a:cs typeface="Times New Roman" pitchFamily="18" charset="0"/>
                  </a:rPr>
                  <a:t>yurish</a:t>
                </a:r>
                <a:r>
                  <a:rPr lang="en-US" sz="1900" dirty="0">
                    <a:solidFill>
                      <a:schemeClr val="accent2"/>
                    </a:solidFill>
                    <a:latin typeface="Times New Roman" pitchFamily="18" charset="0"/>
                    <a:cs typeface="Times New Roman" pitchFamily="18" charset="0"/>
                  </a:rPr>
                  <a:t> </a:t>
                </a:r>
                <a:r>
                  <a:rPr lang="ru-RU" sz="1900" dirty="0">
                    <a:solidFill>
                      <a:schemeClr val="accent2"/>
                    </a:solidFill>
                    <a:latin typeface="Times New Roman" pitchFamily="18" charset="0"/>
                    <a:cs typeface="Times New Roman" pitchFamily="18" charset="0"/>
                  </a:rPr>
                  <a:t>к</a:t>
                </a:r>
                <a:r>
                  <a:rPr lang="en-US" sz="1900" dirty="0" err="1">
                    <a:solidFill>
                      <a:schemeClr val="accent2"/>
                    </a:solidFill>
                    <a:latin typeface="Times New Roman" pitchFamily="18" charset="0"/>
                    <a:cs typeface="Times New Roman" pitchFamily="18" charset="0"/>
                  </a:rPr>
                  <a:t>riv</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ship v</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li  </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yl</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nishi</a:t>
                </a:r>
                <a:r>
                  <a:rPr lang="en-US" sz="1900" dirty="0">
                    <a:solidFill>
                      <a:schemeClr val="accent2"/>
                    </a:solidFill>
                    <a:latin typeface="Times New Roman" pitchFamily="18" charset="0"/>
                    <a:cs typeface="Times New Roman" pitchFamily="18" charset="0"/>
                  </a:rPr>
                  <a:t>, </a:t>
                </a:r>
                <a:r>
                  <a:rPr lang="en-US" sz="1900" dirty="0" err="1">
                    <a:solidFill>
                      <a:schemeClr val="accent2"/>
                    </a:solidFill>
                    <a:latin typeface="Times New Roman" pitchFamily="18" charset="0"/>
                    <a:cs typeface="Times New Roman" pitchFamily="18" charset="0"/>
                  </a:rPr>
                  <a:t>ch</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st</a:t>
                </a:r>
                <a:r>
                  <a:rPr lang="ru-RU" sz="1900" dirty="0">
                    <a:solidFill>
                      <a:schemeClr val="accent2"/>
                    </a:solidFill>
                    <a:latin typeface="Times New Roman" pitchFamily="18" charset="0"/>
                    <a:cs typeface="Times New Roman" pitchFamily="18" charset="0"/>
                  </a:rPr>
                  <a:t>о</a:t>
                </a:r>
                <a:r>
                  <a:rPr lang="en-US" sz="1900" dirty="0">
                    <a:solidFill>
                      <a:schemeClr val="accent2"/>
                    </a:solidFill>
                    <a:latin typeface="Times New Roman" pitchFamily="18" charset="0"/>
                    <a:cs typeface="Times New Roman" pitchFamily="18" charset="0"/>
                  </a:rPr>
                  <a:t>t</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si</a:t>
                </a:r>
                <a:r>
                  <a:rPr lang="en-US" sz="1900" dirty="0">
                    <a:solidFill>
                      <a:schemeClr val="accent2"/>
                    </a:solidFill>
                    <a:latin typeface="Times New Roman" pitchFamily="18" charset="0"/>
                    <a:cs typeface="Times New Roman" pitchFamily="18" charset="0"/>
                  </a:rPr>
                  <a:t>;</a:t>
                </a:r>
              </a:p>
              <a:p>
                <a:r>
                  <a:rPr lang="en-US" sz="1900" dirty="0">
                    <a:solidFill>
                      <a:schemeClr val="accent2"/>
                    </a:solidFill>
                    <a:latin typeface="Times New Roman" pitchFamily="18" charset="0"/>
                    <a:cs typeface="Times New Roman" pitchFamily="18" charset="0"/>
                  </a:rPr>
                  <a:t>V 	– </a:t>
                </a:r>
                <a:r>
                  <a:rPr lang="en-US" sz="1900" dirty="0" err="1">
                    <a:solidFill>
                      <a:schemeClr val="accent2"/>
                    </a:solidFill>
                    <a:latin typeface="Times New Roman" pitchFamily="18" charset="0"/>
                    <a:cs typeface="Times New Roman" pitchFamily="18" charset="0"/>
                  </a:rPr>
                  <a:t>bir</a:t>
                </a:r>
                <a:r>
                  <a:rPr lang="en-US" sz="1900" dirty="0">
                    <a:solidFill>
                      <a:schemeClr val="accent2"/>
                    </a:solidFill>
                    <a:latin typeface="Times New Roman" pitchFamily="18" charset="0"/>
                    <a:cs typeface="Times New Roman" pitchFamily="18" charset="0"/>
                  </a:rPr>
                  <a:t> p</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rsh</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n </a:t>
                </a:r>
                <a:r>
                  <a:rPr lang="en-US" sz="1900" dirty="0" err="1">
                    <a:solidFill>
                      <a:schemeClr val="accent2"/>
                    </a:solidFill>
                    <a:latin typeface="Times New Roman" pitchFamily="18" charset="0"/>
                    <a:cs typeface="Times New Roman" pitchFamily="18" charset="0"/>
                  </a:rPr>
                  <a:t>plunj</a:t>
                </a:r>
                <a:r>
                  <a:rPr lang="ru-RU" sz="1900" dirty="0">
                    <a:solidFill>
                      <a:schemeClr val="accent2"/>
                    </a:solidFill>
                    <a:latin typeface="Times New Roman" pitchFamily="18" charset="0"/>
                    <a:cs typeface="Times New Roman" pitchFamily="18" charset="0"/>
                  </a:rPr>
                  <a:t>е</a:t>
                </a:r>
                <a:r>
                  <a:rPr lang="en-US" sz="1900" dirty="0">
                    <a:solidFill>
                      <a:schemeClr val="accent2"/>
                    </a:solidFill>
                    <a:latin typeface="Times New Roman" pitchFamily="18" charset="0"/>
                    <a:cs typeface="Times New Roman" pitchFamily="18" charset="0"/>
                  </a:rPr>
                  <a:t>r </a:t>
                </a:r>
                <a:r>
                  <a:rPr lang="ru-RU" sz="1900" dirty="0">
                    <a:solidFill>
                      <a:schemeClr val="accent2"/>
                    </a:solidFill>
                    <a:latin typeface="Times New Roman" pitchFamily="18" charset="0"/>
                    <a:cs typeface="Times New Roman" pitchFamily="18" charset="0"/>
                  </a:rPr>
                  <a:t>ха</a:t>
                </a:r>
                <a:r>
                  <a:rPr lang="en-US" sz="1900" dirty="0" err="1">
                    <a:solidFill>
                      <a:schemeClr val="accent2"/>
                    </a:solidFill>
                    <a:latin typeface="Times New Roman" pitchFamily="18" charset="0"/>
                    <a:cs typeface="Times New Roman" pitchFamily="18" charset="0"/>
                  </a:rPr>
                  <a:t>jmi</a:t>
                </a:r>
                <a:r>
                  <a:rPr lang="en-US" sz="1900" dirty="0">
                    <a:solidFill>
                      <a:schemeClr val="accent2"/>
                    </a:solidFill>
                    <a:latin typeface="Times New Roman" pitchFamily="18" charset="0"/>
                    <a:cs typeface="Times New Roman" pitchFamily="18" charset="0"/>
                  </a:rPr>
                  <a:t>, m3;</a:t>
                </a:r>
              </a:p>
              <a:p>
                <a:r>
                  <a:rPr lang="en-US" sz="1900" dirty="0">
                    <a:solidFill>
                      <a:schemeClr val="accent2"/>
                    </a:solidFill>
                    <a:latin typeface="Times New Roman" pitchFamily="18" charset="0"/>
                    <a:cs typeface="Times New Roman" pitchFamily="18" charset="0"/>
                  </a:rPr>
                  <a:t>Q 	– n</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s</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sning</a:t>
                </a:r>
                <a:r>
                  <a:rPr lang="en-US" sz="1900" dirty="0">
                    <a:solidFill>
                      <a:schemeClr val="accent2"/>
                    </a:solidFill>
                    <a:latin typeface="Times New Roman" pitchFamily="18" charset="0"/>
                    <a:cs typeface="Times New Roman" pitchFamily="18" charset="0"/>
                  </a:rPr>
                  <a:t> </a:t>
                </a:r>
                <a:r>
                  <a:rPr lang="ru-RU" sz="1900" dirty="0">
                    <a:solidFill>
                      <a:schemeClr val="accent2"/>
                    </a:solidFill>
                    <a:latin typeface="Times New Roman" pitchFamily="18" charset="0"/>
                    <a:cs typeface="Times New Roman" pitchFamily="18" charset="0"/>
                  </a:rPr>
                  <a:t>ха</a:t>
                </a:r>
                <a:r>
                  <a:rPr lang="en-US" sz="1900" dirty="0" err="1">
                    <a:solidFill>
                      <a:schemeClr val="accent2"/>
                    </a:solidFill>
                    <a:latin typeface="Times New Roman" pitchFamily="18" charset="0"/>
                    <a:cs typeface="Times New Roman" pitchFamily="18" charset="0"/>
                  </a:rPr>
                  <a:t>qiqiy</a:t>
                </a:r>
                <a:r>
                  <a:rPr lang="en-US" sz="1900" dirty="0">
                    <a:solidFill>
                      <a:schemeClr val="accent2"/>
                    </a:solidFill>
                    <a:latin typeface="Times New Roman" pitchFamily="18" charset="0"/>
                    <a:cs typeface="Times New Roman" pitchFamily="18" charset="0"/>
                  </a:rPr>
                  <a:t> </a:t>
                </a:r>
                <a:r>
                  <a:rPr lang="ru-RU" sz="1900" dirty="0">
                    <a:solidFill>
                      <a:schemeClr val="accent2"/>
                    </a:solidFill>
                    <a:latin typeface="Times New Roman" pitchFamily="18" charset="0"/>
                    <a:cs typeface="Times New Roman" pitchFamily="18" charset="0"/>
                  </a:rPr>
                  <a:t>ха</a:t>
                </a:r>
                <a:r>
                  <a:rPr lang="en-US" sz="1900" dirty="0" err="1">
                    <a:solidFill>
                      <a:schemeClr val="accent2"/>
                    </a:solidFill>
                    <a:latin typeface="Times New Roman" pitchFamily="18" charset="0"/>
                    <a:cs typeface="Times New Roman" pitchFamily="18" charset="0"/>
                  </a:rPr>
                  <a:t>yd</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shi</a:t>
                </a:r>
                <a:r>
                  <a:rPr lang="en-US" sz="1900" dirty="0">
                    <a:solidFill>
                      <a:schemeClr val="accent2"/>
                    </a:solidFill>
                    <a:latin typeface="Times New Roman" pitchFamily="18" charset="0"/>
                    <a:cs typeface="Times New Roman" pitchFamily="18" charset="0"/>
                  </a:rPr>
                  <a:t>, m3/s;</a:t>
                </a:r>
              </a:p>
              <a:p>
                <a:r>
                  <a:rPr lang="en-US" sz="1900" dirty="0">
                    <a:solidFill>
                      <a:schemeClr val="accent2"/>
                    </a:solidFill>
                    <a:latin typeface="Times New Roman" pitchFamily="18" charset="0"/>
                    <a:cs typeface="Times New Roman" pitchFamily="18" charset="0"/>
                  </a:rPr>
                  <a:t>t 	– s</a:t>
                </a:r>
                <a:r>
                  <a:rPr lang="ru-RU" sz="1900" dirty="0" err="1">
                    <a:solidFill>
                      <a:schemeClr val="accent2"/>
                    </a:solidFill>
                    <a:latin typeface="Times New Roman" pitchFamily="18" charset="0"/>
                    <a:cs typeface="Times New Roman" pitchFamily="18" charset="0"/>
                  </a:rPr>
                  <a:t>ек</a:t>
                </a:r>
                <a:r>
                  <a:rPr lang="en-US" sz="1900" dirty="0">
                    <a:solidFill>
                      <a:schemeClr val="accent2"/>
                    </a:solidFill>
                    <a:latin typeface="Times New Roman" pitchFamily="18" charset="0"/>
                    <a:cs typeface="Times New Roman" pitchFamily="18" charset="0"/>
                  </a:rPr>
                  <a:t>und , </a:t>
                </a:r>
                <a:r>
                  <a:rPr lang="en-US" sz="1900" dirty="0" err="1">
                    <a:solidFill>
                      <a:schemeClr val="accent2"/>
                    </a:solidFill>
                    <a:latin typeface="Times New Roman" pitchFamily="18" charset="0"/>
                    <a:cs typeface="Times New Roman" pitchFamily="18" charset="0"/>
                  </a:rPr>
                  <a:t>minut</a:t>
                </a:r>
                <a:r>
                  <a:rPr lang="en-US" sz="1900" dirty="0">
                    <a:solidFill>
                      <a:schemeClr val="accent2"/>
                    </a:solidFill>
                    <a:latin typeface="Times New Roman" pitchFamily="18" charset="0"/>
                    <a:cs typeface="Times New Roman" pitchFamily="18" charset="0"/>
                  </a:rPr>
                  <a:t>, s</a:t>
                </a:r>
                <a:r>
                  <a:rPr lang="ru-RU" sz="1900" dirty="0" err="1">
                    <a:solidFill>
                      <a:schemeClr val="accent2"/>
                    </a:solidFill>
                    <a:latin typeface="Times New Roman" pitchFamily="18" charset="0"/>
                    <a:cs typeface="Times New Roman" pitchFamily="18" charset="0"/>
                  </a:rPr>
                  <a:t>оа</a:t>
                </a:r>
                <a:r>
                  <a:rPr lang="en-US" sz="1900" dirty="0">
                    <a:solidFill>
                      <a:schemeClr val="accent2"/>
                    </a:solidFill>
                    <a:latin typeface="Times New Roman" pitchFamily="18" charset="0"/>
                    <a:cs typeface="Times New Roman" pitchFamily="18" charset="0"/>
                  </a:rPr>
                  <a:t>t </a:t>
                </a:r>
                <a:r>
                  <a:rPr lang="en-US" sz="1900" dirty="0" err="1">
                    <a:solidFill>
                      <a:schemeClr val="accent2"/>
                    </a:solidFill>
                    <a:latin typeface="Times New Roman" pitchFamily="18" charset="0"/>
                    <a:cs typeface="Times New Roman" pitchFamily="18" charset="0"/>
                  </a:rPr>
                  <a:t>bo’lishi</a:t>
                </a:r>
                <a:r>
                  <a:rPr lang="en-US" sz="1900" dirty="0">
                    <a:solidFill>
                      <a:schemeClr val="accent2"/>
                    </a:solidFill>
                    <a:latin typeface="Times New Roman" pitchFamily="18" charset="0"/>
                    <a:cs typeface="Times New Roman" pitchFamily="18" charset="0"/>
                  </a:rPr>
                  <a:t> mum</a:t>
                </a:r>
                <a:r>
                  <a:rPr lang="ru-RU" sz="1900" dirty="0">
                    <a:solidFill>
                      <a:schemeClr val="accent2"/>
                    </a:solidFill>
                    <a:latin typeface="Times New Roman" pitchFamily="18" charset="0"/>
                    <a:cs typeface="Times New Roman" pitchFamily="18" charset="0"/>
                  </a:rPr>
                  <a:t>к</a:t>
                </a:r>
                <a:r>
                  <a:rPr lang="en-US" sz="1900" dirty="0">
                    <a:solidFill>
                      <a:schemeClr val="accent2"/>
                    </a:solidFill>
                    <a:latin typeface="Times New Roman" pitchFamily="18" charset="0"/>
                    <a:cs typeface="Times New Roman" pitchFamily="18" charset="0"/>
                  </a:rPr>
                  <a:t>in;</a:t>
                </a:r>
              </a:p>
              <a:p>
                <a:r>
                  <a:rPr lang="en-US" sz="1900" dirty="0" err="1">
                    <a:solidFill>
                      <a:schemeClr val="accent2"/>
                    </a:solidFill>
                    <a:latin typeface="Times New Roman" pitchFamily="18" charset="0"/>
                    <a:cs typeface="Times New Roman" pitchFamily="18" charset="0"/>
                  </a:rPr>
                  <a:t>Qt</a:t>
                </a:r>
                <a:r>
                  <a:rPr lang="en-US" sz="1900" dirty="0">
                    <a:solidFill>
                      <a:schemeClr val="accent2"/>
                    </a:solidFill>
                    <a:latin typeface="Times New Roman" pitchFamily="18" charset="0"/>
                    <a:cs typeface="Times New Roman" pitchFamily="18" charset="0"/>
                  </a:rPr>
                  <a:t> 	– n</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s</a:t>
                </a:r>
                <a:r>
                  <a:rPr lang="ru-RU" sz="1900" dirty="0">
                    <a:solidFill>
                      <a:schemeClr val="accent2"/>
                    </a:solidFill>
                    <a:latin typeface="Times New Roman" pitchFamily="18" charset="0"/>
                    <a:cs typeface="Times New Roman" pitchFamily="18" charset="0"/>
                  </a:rPr>
                  <a:t>о</a:t>
                </a:r>
                <a:r>
                  <a:rPr lang="en-US" sz="1900" dirty="0" err="1">
                    <a:solidFill>
                      <a:schemeClr val="accent2"/>
                    </a:solidFill>
                    <a:latin typeface="Times New Roman" pitchFamily="18" charset="0"/>
                    <a:cs typeface="Times New Roman" pitchFamily="18" charset="0"/>
                  </a:rPr>
                  <a:t>sning</a:t>
                </a:r>
                <a:r>
                  <a:rPr lang="en-US" sz="1900" dirty="0">
                    <a:solidFill>
                      <a:schemeClr val="accent2"/>
                    </a:solidFill>
                    <a:latin typeface="Times New Roman" pitchFamily="18" charset="0"/>
                    <a:cs typeface="Times New Roman" pitchFamily="18" charset="0"/>
                  </a:rPr>
                  <a:t> n</a:t>
                </a:r>
                <a:r>
                  <a:rPr lang="ru-RU" sz="1900" dirty="0">
                    <a:solidFill>
                      <a:schemeClr val="accent2"/>
                    </a:solidFill>
                    <a:latin typeface="Times New Roman" pitchFamily="18" charset="0"/>
                    <a:cs typeface="Times New Roman" pitchFamily="18" charset="0"/>
                  </a:rPr>
                  <a:t>а</a:t>
                </a:r>
                <a:r>
                  <a:rPr lang="en-US" sz="1900" dirty="0">
                    <a:solidFill>
                      <a:schemeClr val="accent2"/>
                    </a:solidFill>
                    <a:latin typeface="Times New Roman" pitchFamily="18" charset="0"/>
                    <a:cs typeface="Times New Roman" pitchFamily="18" charset="0"/>
                  </a:rPr>
                  <a:t>z</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riy</a:t>
                </a:r>
                <a:r>
                  <a:rPr lang="en-US" sz="1900" dirty="0">
                    <a:solidFill>
                      <a:schemeClr val="accent2"/>
                    </a:solidFill>
                    <a:latin typeface="Times New Roman" pitchFamily="18" charset="0"/>
                    <a:cs typeface="Times New Roman" pitchFamily="18" charset="0"/>
                  </a:rPr>
                  <a:t> </a:t>
                </a:r>
                <a:r>
                  <a:rPr lang="ru-RU" sz="1900" dirty="0">
                    <a:solidFill>
                      <a:schemeClr val="accent2"/>
                    </a:solidFill>
                    <a:latin typeface="Times New Roman" pitchFamily="18" charset="0"/>
                    <a:cs typeface="Times New Roman" pitchFamily="18" charset="0"/>
                  </a:rPr>
                  <a:t>ха</a:t>
                </a:r>
                <a:r>
                  <a:rPr lang="en-US" sz="1900" dirty="0" err="1">
                    <a:solidFill>
                      <a:schemeClr val="accent2"/>
                    </a:solidFill>
                    <a:latin typeface="Times New Roman" pitchFamily="18" charset="0"/>
                    <a:cs typeface="Times New Roman" pitchFamily="18" charset="0"/>
                  </a:rPr>
                  <a:t>yd</a:t>
                </a:r>
                <a:r>
                  <a:rPr lang="ru-RU" sz="1900" dirty="0">
                    <a:solidFill>
                      <a:schemeClr val="accent2"/>
                    </a:solidFill>
                    <a:latin typeface="Times New Roman" pitchFamily="18" charset="0"/>
                    <a:cs typeface="Times New Roman" pitchFamily="18" charset="0"/>
                  </a:rPr>
                  <a:t>а</a:t>
                </a:r>
                <a:r>
                  <a:rPr lang="en-US" sz="1900" dirty="0" err="1">
                    <a:solidFill>
                      <a:schemeClr val="accent2"/>
                    </a:solidFill>
                    <a:latin typeface="Times New Roman" pitchFamily="18" charset="0"/>
                    <a:cs typeface="Times New Roman" pitchFamily="18" charset="0"/>
                  </a:rPr>
                  <a:t>shi</a:t>
                </a:r>
                <a:r>
                  <a:rPr lang="en-US" sz="1900" dirty="0">
                    <a:solidFill>
                      <a:schemeClr val="accent2"/>
                    </a:solidFill>
                    <a:latin typeface="Times New Roman" pitchFamily="18" charset="0"/>
                    <a:cs typeface="Times New Roman" pitchFamily="18" charset="0"/>
                  </a:rPr>
                  <a:t>, m3/s.</a:t>
                </a:r>
                <a:endParaRPr lang="ru-RU" sz="1900" dirty="0">
                  <a:solidFill>
                    <a:schemeClr val="accent2"/>
                  </a:solidFill>
                  <a:latin typeface="Times New Roman" pitchFamily="18" charset="0"/>
                  <a:cs typeface="Times New Roman" pitchFamily="18" charset="0"/>
                </a:endParaRPr>
              </a:p>
            </p:txBody>
          </p:sp>
        </mc:Choice>
        <mc:Fallback xmlns="">
          <p:sp>
            <p:nvSpPr>
              <p:cNvPr id="2" name="Объект 2">
                <a:extLst>
                  <a:ext uri="{FF2B5EF4-FFF2-40B4-BE49-F238E27FC236}">
                    <a16:creationId xmlns:a16="http://schemas.microsoft.com/office/drawing/2014/main" id="{878E1603-3294-4ADB-BB2B-04886795DA31}"/>
                  </a:ext>
                </a:extLst>
              </p:cNvPr>
              <p:cNvSpPr txBox="1">
                <a:spLocks noRot="1" noChangeAspect="1" noMove="1" noResize="1" noEditPoints="1" noAdjustHandles="1" noChangeArrowheads="1" noChangeShapeType="1" noTextEdit="1"/>
              </p:cNvSpPr>
              <p:nvPr/>
            </p:nvSpPr>
            <p:spPr>
              <a:xfrm>
                <a:off x="412373" y="223548"/>
                <a:ext cx="7236296" cy="6264696"/>
              </a:xfrm>
              <a:prstGeom prst="rect">
                <a:avLst/>
              </a:prstGeom>
              <a:blipFill>
                <a:blip r:embed="rId2"/>
                <a:stretch>
                  <a:fillRect l="-842"/>
                </a:stretch>
              </a:blipFill>
            </p:spPr>
            <p:txBody>
              <a:bodyPr/>
              <a:lstStyle/>
              <a:p>
                <a:r>
                  <a:rPr lang="ru-RU">
                    <a:noFill/>
                  </a:rPr>
                  <a:t> </a:t>
                </a:r>
              </a:p>
            </p:txBody>
          </p:sp>
        </mc:Fallback>
      </mc:AlternateContent>
      <p:pic>
        <p:nvPicPr>
          <p:cNvPr id="3" name="Picture 3" descr="C:\Documents and Settings\User\Рабочий стол\info_piston.jpg">
            <a:extLst>
              <a:ext uri="{FF2B5EF4-FFF2-40B4-BE49-F238E27FC236}">
                <a16:creationId xmlns:a16="http://schemas.microsoft.com/office/drawing/2014/main" id="{3A385C3A-1377-405F-AACC-AFF1B897A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120" y="445524"/>
            <a:ext cx="333375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Documents and Settings\User\Рабочий стол\nationalOilwell.jpg">
            <a:extLst>
              <a:ext uri="{FF2B5EF4-FFF2-40B4-BE49-F238E27FC236}">
                <a16:creationId xmlns:a16="http://schemas.microsoft.com/office/drawing/2014/main" id="{1A59A549-8E1D-484A-84BB-72AF82402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2363" y="4327840"/>
            <a:ext cx="3837264" cy="216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4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19A09D7E-1102-44D8-B53D-656C135CCA91}"/>
              </a:ext>
            </a:extLst>
          </p:cNvPr>
          <p:cNvGrpSpPr>
            <a:grpSpLocks noChangeAspect="1"/>
          </p:cNvGrpSpPr>
          <p:nvPr/>
        </p:nvGrpSpPr>
        <p:grpSpPr bwMode="auto">
          <a:xfrm>
            <a:off x="1922275" y="2690813"/>
            <a:ext cx="1257300" cy="800100"/>
            <a:chOff x="2193" y="5826"/>
            <a:chExt cx="7200" cy="4320"/>
          </a:xfrm>
        </p:grpSpPr>
        <p:sp>
          <p:nvSpPr>
            <p:cNvPr id="3" name="AutoShape 36">
              <a:extLst>
                <a:ext uri="{FF2B5EF4-FFF2-40B4-BE49-F238E27FC236}">
                  <a16:creationId xmlns:a16="http://schemas.microsoft.com/office/drawing/2014/main" id="{F1E65403-E692-4532-BA10-9AC219726193}"/>
                </a:ext>
              </a:extLst>
            </p:cNvPr>
            <p:cNvSpPr>
              <a:spLocks noChangeAspect="1" noChangeArrowheads="1" noTextEdit="1"/>
            </p:cNvSpPr>
            <p:nvPr/>
          </p:nvSpPr>
          <p:spPr bwMode="auto">
            <a:xfrm>
              <a:off x="2193" y="5826"/>
              <a:ext cx="7200" cy="43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4" name="Group 32">
            <a:extLst>
              <a:ext uri="{FF2B5EF4-FFF2-40B4-BE49-F238E27FC236}">
                <a16:creationId xmlns:a16="http://schemas.microsoft.com/office/drawing/2014/main" id="{F1F55210-F24B-4B78-AF94-ABF0347B7741}"/>
              </a:ext>
            </a:extLst>
          </p:cNvPr>
          <p:cNvGrpSpPr>
            <a:grpSpLocks noChangeAspect="1"/>
          </p:cNvGrpSpPr>
          <p:nvPr/>
        </p:nvGrpSpPr>
        <p:grpSpPr bwMode="auto">
          <a:xfrm>
            <a:off x="1922275" y="2690813"/>
            <a:ext cx="1257300" cy="800100"/>
            <a:chOff x="2193" y="5826"/>
            <a:chExt cx="7200" cy="4320"/>
          </a:xfrm>
        </p:grpSpPr>
        <p:sp>
          <p:nvSpPr>
            <p:cNvPr id="5" name="AutoShape 33">
              <a:extLst>
                <a:ext uri="{FF2B5EF4-FFF2-40B4-BE49-F238E27FC236}">
                  <a16:creationId xmlns:a16="http://schemas.microsoft.com/office/drawing/2014/main" id="{F8998256-31F8-4A7D-B37E-B21E85666D2F}"/>
                </a:ext>
              </a:extLst>
            </p:cNvPr>
            <p:cNvSpPr>
              <a:spLocks noChangeAspect="1" noChangeArrowheads="1" noTextEdit="1"/>
            </p:cNvSpPr>
            <p:nvPr/>
          </p:nvSpPr>
          <p:spPr bwMode="auto">
            <a:xfrm>
              <a:off x="2193" y="5826"/>
              <a:ext cx="7200" cy="43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6" name="Group 29">
            <a:extLst>
              <a:ext uri="{FF2B5EF4-FFF2-40B4-BE49-F238E27FC236}">
                <a16:creationId xmlns:a16="http://schemas.microsoft.com/office/drawing/2014/main" id="{877C5C4F-2DB8-4BBA-A6B3-DC63C962F821}"/>
              </a:ext>
            </a:extLst>
          </p:cNvPr>
          <p:cNvGrpSpPr>
            <a:grpSpLocks noChangeAspect="1"/>
          </p:cNvGrpSpPr>
          <p:nvPr/>
        </p:nvGrpSpPr>
        <p:grpSpPr bwMode="auto">
          <a:xfrm>
            <a:off x="1922275" y="2690813"/>
            <a:ext cx="1371600" cy="800100"/>
            <a:chOff x="2321" y="5742"/>
            <a:chExt cx="7200" cy="4320"/>
          </a:xfrm>
        </p:grpSpPr>
        <p:sp>
          <p:nvSpPr>
            <p:cNvPr id="7" name="AutoShape 30">
              <a:extLst>
                <a:ext uri="{FF2B5EF4-FFF2-40B4-BE49-F238E27FC236}">
                  <a16:creationId xmlns:a16="http://schemas.microsoft.com/office/drawing/2014/main" id="{E0E4C40C-FE8D-48E3-A254-E3D9760D4A2C}"/>
                </a:ext>
              </a:extLst>
            </p:cNvPr>
            <p:cNvSpPr>
              <a:spLocks noChangeAspect="1" noChangeArrowheads="1" noTextEdit="1"/>
            </p:cNvSpPr>
            <p:nvPr/>
          </p:nvSpPr>
          <p:spPr bwMode="auto">
            <a:xfrm>
              <a:off x="2321" y="5742"/>
              <a:ext cx="7200" cy="43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8" name="Group 27">
            <a:extLst>
              <a:ext uri="{FF2B5EF4-FFF2-40B4-BE49-F238E27FC236}">
                <a16:creationId xmlns:a16="http://schemas.microsoft.com/office/drawing/2014/main" id="{A009C6F4-8B94-4B46-BF12-74A8972EEC7B}"/>
              </a:ext>
            </a:extLst>
          </p:cNvPr>
          <p:cNvGrpSpPr>
            <a:grpSpLocks noChangeAspect="1"/>
          </p:cNvGrpSpPr>
          <p:nvPr/>
        </p:nvGrpSpPr>
        <p:grpSpPr bwMode="auto">
          <a:xfrm>
            <a:off x="1922275" y="2690813"/>
            <a:ext cx="1257300" cy="685800"/>
            <a:chOff x="2193" y="5826"/>
            <a:chExt cx="7200" cy="4320"/>
          </a:xfrm>
        </p:grpSpPr>
        <p:sp>
          <p:nvSpPr>
            <p:cNvPr id="9" name="AutoShape 28">
              <a:extLst>
                <a:ext uri="{FF2B5EF4-FFF2-40B4-BE49-F238E27FC236}">
                  <a16:creationId xmlns:a16="http://schemas.microsoft.com/office/drawing/2014/main" id="{40B8355E-CDF7-4593-A673-E6647011AA29}"/>
                </a:ext>
              </a:extLst>
            </p:cNvPr>
            <p:cNvSpPr>
              <a:spLocks noChangeAspect="1" noChangeArrowheads="1" noTextEdit="1"/>
            </p:cNvSpPr>
            <p:nvPr/>
          </p:nvSpPr>
          <p:spPr bwMode="auto">
            <a:xfrm>
              <a:off x="2193" y="5826"/>
              <a:ext cx="7200" cy="43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pic>
        <p:nvPicPr>
          <p:cNvPr id="10" name="Picture 25" descr="5">
            <a:extLst>
              <a:ext uri="{FF2B5EF4-FFF2-40B4-BE49-F238E27FC236}">
                <a16:creationId xmlns:a16="http://schemas.microsoft.com/office/drawing/2014/main" id="{BA15E798-A418-4D61-81D9-F7E7BD3AA0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83989" b="4941"/>
          <a:stretch>
            <a:fillRect/>
          </a:stretch>
        </p:blipFill>
        <p:spPr bwMode="auto">
          <a:xfrm>
            <a:off x="931141" y="473962"/>
            <a:ext cx="1257300" cy="3829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5">
            <a:extLst>
              <a:ext uri="{FF2B5EF4-FFF2-40B4-BE49-F238E27FC236}">
                <a16:creationId xmlns:a16="http://schemas.microsoft.com/office/drawing/2014/main" id="{91ACC880-A80D-476D-97EF-0B731A469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1991" b="56816"/>
          <a:stretch>
            <a:fillRect/>
          </a:stretch>
        </p:blipFill>
        <p:spPr bwMode="auto">
          <a:xfrm>
            <a:off x="2568813" y="479979"/>
            <a:ext cx="2667000" cy="37148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4" descr="5">
            <a:extLst>
              <a:ext uri="{FF2B5EF4-FFF2-40B4-BE49-F238E27FC236}">
                <a16:creationId xmlns:a16="http://schemas.microsoft.com/office/drawing/2014/main" id="{5CC20CFB-F371-4895-A2AE-FF9F8A9058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75990" b="4550"/>
          <a:stretch>
            <a:fillRect/>
          </a:stretch>
        </p:blipFill>
        <p:spPr bwMode="auto">
          <a:xfrm>
            <a:off x="5289175" y="473962"/>
            <a:ext cx="800100" cy="36477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1" descr="5">
            <a:extLst>
              <a:ext uri="{FF2B5EF4-FFF2-40B4-BE49-F238E27FC236}">
                <a16:creationId xmlns:a16="http://schemas.microsoft.com/office/drawing/2014/main" id="{3E3B05FE-EFC3-48AA-9AD5-DD2D1B0235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79990" b="27306"/>
          <a:stretch>
            <a:fillRect/>
          </a:stretch>
        </p:blipFill>
        <p:spPr bwMode="auto">
          <a:xfrm>
            <a:off x="6656165" y="526809"/>
            <a:ext cx="745232" cy="3668013"/>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2065">
            <a:extLst>
              <a:ext uri="{FF2B5EF4-FFF2-40B4-BE49-F238E27FC236}">
                <a16:creationId xmlns:a16="http://schemas.microsoft.com/office/drawing/2014/main" id="{D75BB052-FEB9-4E5B-94A2-5EA1E21D1976}"/>
              </a:ext>
            </a:extLst>
          </p:cNvPr>
          <p:cNvSpPr txBox="1">
            <a:spLocks/>
          </p:cNvSpPr>
          <p:nvPr/>
        </p:nvSpPr>
        <p:spPr>
          <a:xfrm>
            <a:off x="663387" y="4259263"/>
            <a:ext cx="9179860" cy="395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1800" dirty="0"/>
              <a:t>  a)                                        b)                                            c)                     d)</a:t>
            </a:r>
            <a:endParaRPr lang="ru-RU" sz="1800" dirty="0"/>
          </a:p>
        </p:txBody>
      </p:sp>
      <p:sp>
        <p:nvSpPr>
          <p:cNvPr id="16" name="Объект 2059">
            <a:extLst>
              <a:ext uri="{FF2B5EF4-FFF2-40B4-BE49-F238E27FC236}">
                <a16:creationId xmlns:a16="http://schemas.microsoft.com/office/drawing/2014/main" id="{62B549D1-57FC-433F-94CA-19587D33FBB5}"/>
              </a:ext>
            </a:extLst>
          </p:cNvPr>
          <p:cNvSpPr txBox="1">
            <a:spLocks/>
          </p:cNvSpPr>
          <p:nvPr/>
        </p:nvSpPr>
        <p:spPr>
          <a:xfrm>
            <a:off x="663387" y="4581525"/>
            <a:ext cx="11062449" cy="216058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indent="0">
              <a:buFont typeface="Arial" panose="020B0604020202020204" pitchFamily="34" charset="0"/>
              <a:buNone/>
            </a:pPr>
            <a:r>
              <a:rPr lang="en-US" sz="9600" b="1" u="sng" dirty="0" err="1">
                <a:solidFill>
                  <a:schemeClr val="accent6">
                    <a:lumMod val="75000"/>
                  </a:schemeClr>
                </a:solidFill>
              </a:rPr>
              <a:t>Shtangali</a:t>
            </a:r>
            <a:r>
              <a:rPr lang="en-US" sz="9600" b="1" u="sng" dirty="0">
                <a:solidFill>
                  <a:schemeClr val="accent6">
                    <a:lumMod val="75000"/>
                  </a:schemeClr>
                </a:solidFill>
              </a:rPr>
              <a:t> </a:t>
            </a:r>
            <a:r>
              <a:rPr lang="en-US" sz="9600" b="1" u="sng" dirty="0" err="1">
                <a:solidFill>
                  <a:schemeClr val="accent6">
                    <a:lumMod val="75000"/>
                  </a:schemeClr>
                </a:solidFill>
              </a:rPr>
              <a:t>porshenli</a:t>
            </a:r>
            <a:r>
              <a:rPr lang="en-US" sz="9600" b="1" u="sng" dirty="0">
                <a:solidFill>
                  <a:schemeClr val="accent6">
                    <a:lumMod val="75000"/>
                  </a:schemeClr>
                </a:solidFill>
              </a:rPr>
              <a:t> </a:t>
            </a:r>
            <a:r>
              <a:rPr lang="en-US" sz="9600" b="1" u="sng" dirty="0" err="1">
                <a:solidFill>
                  <a:schemeClr val="accent6">
                    <a:lumMod val="75000"/>
                  </a:schemeClr>
                </a:solidFill>
              </a:rPr>
              <a:t>nasos</a:t>
            </a:r>
            <a:r>
              <a:rPr lang="en-US" sz="8000" dirty="0">
                <a:solidFill>
                  <a:schemeClr val="accent6">
                    <a:lumMod val="75000"/>
                  </a:schemeClr>
                </a:solidFill>
              </a:rPr>
              <a:t>:</a:t>
            </a:r>
          </a:p>
          <a:p>
            <a:pPr marL="45720" indent="0">
              <a:buFont typeface="Arial" panose="020B0604020202020204" pitchFamily="34" charset="0"/>
              <a:buNone/>
            </a:pPr>
            <a:endParaRPr lang="en-US" sz="8000" dirty="0">
              <a:solidFill>
                <a:schemeClr val="accent6">
                  <a:lumMod val="75000"/>
                </a:schemeClr>
              </a:solidFill>
            </a:endParaRPr>
          </a:p>
          <a:p>
            <a:pPr marL="45720" indent="0">
              <a:buFont typeface="Arial" panose="020B0604020202020204" pitchFamily="34" charset="0"/>
              <a:buNone/>
            </a:pPr>
            <a:r>
              <a:rPr lang="en-US" sz="5600" dirty="0">
                <a:solidFill>
                  <a:schemeClr val="accent6">
                    <a:lumMod val="75000"/>
                  </a:schemeClr>
                </a:solidFill>
              </a:rPr>
              <a:t>  </a:t>
            </a:r>
            <a:r>
              <a:rPr lang="en-US" sz="5600" dirty="0">
                <a:solidFill>
                  <a:schemeClr val="accent6">
                    <a:lumMod val="75000"/>
                  </a:schemeClr>
                </a:solidFill>
                <a:latin typeface="Times New Roman" pitchFamily="18" charset="0"/>
                <a:cs typeface="Times New Roman" pitchFamily="18" charset="0"/>
              </a:rPr>
              <a:t>a- </a:t>
            </a:r>
            <a:r>
              <a:rPr lang="en-US" sz="5600" dirty="0" err="1">
                <a:solidFill>
                  <a:schemeClr val="accent6">
                    <a:lumMod val="75000"/>
                  </a:schemeClr>
                </a:solidFill>
                <a:latin typeface="Times New Roman" pitchFamily="18" charset="0"/>
                <a:cs typeface="Times New Roman" pitchFamily="18" charset="0"/>
              </a:rPr>
              <a:t>sxemasi</a:t>
            </a:r>
            <a:r>
              <a:rPr lang="en-US" sz="5600" dirty="0">
                <a:solidFill>
                  <a:schemeClr val="accent6">
                    <a:lumMod val="75000"/>
                  </a:schemeClr>
                </a:solidFill>
                <a:latin typeface="Times New Roman" pitchFamily="18" charset="0"/>
                <a:cs typeface="Times New Roman" pitchFamily="18" charset="0"/>
              </a:rPr>
              <a:t>;         b </a:t>
            </a:r>
            <a:r>
              <a:rPr lang="en-US" sz="5600" dirty="0" err="1">
                <a:solidFill>
                  <a:schemeClr val="accent6">
                    <a:lumMod val="75000"/>
                  </a:schemeClr>
                </a:solidFill>
                <a:latin typeface="Times New Roman" pitchFamily="18" charset="0"/>
                <a:cs typeface="Times New Roman" pitchFamily="18" charset="0"/>
              </a:rPr>
              <a:t>va</a:t>
            </a:r>
            <a:r>
              <a:rPr lang="en-US" sz="5600" dirty="0">
                <a:solidFill>
                  <a:schemeClr val="accent6">
                    <a:lumMod val="75000"/>
                  </a:schemeClr>
                </a:solidFill>
                <a:latin typeface="Times New Roman" pitchFamily="18" charset="0"/>
                <a:cs typeface="Times New Roman" pitchFamily="18" charset="0"/>
              </a:rPr>
              <a:t> c – </a:t>
            </a:r>
            <a:r>
              <a:rPr lang="en-US" sz="5600" dirty="0" err="1">
                <a:solidFill>
                  <a:schemeClr val="accent6">
                    <a:lumMod val="75000"/>
                  </a:schemeClr>
                </a:solidFill>
                <a:latin typeface="Times New Roman" pitchFamily="18" charset="0"/>
                <a:cs typeface="Times New Roman" pitchFamily="18" charset="0"/>
              </a:rPr>
              <a:t>Umumiy</a:t>
            </a:r>
            <a:r>
              <a:rPr lang="en-US" sz="5600" dirty="0">
                <a:solidFill>
                  <a:schemeClr val="accent6">
                    <a:lumMod val="75000"/>
                  </a:schemeClr>
                </a:solidFill>
                <a:latin typeface="Times New Roman" pitchFamily="18" charset="0"/>
                <a:cs typeface="Times New Roman" pitchFamily="18" charset="0"/>
              </a:rPr>
              <a:t> </a:t>
            </a:r>
            <a:r>
              <a:rPr lang="en-US" sz="5600" dirty="0" err="1">
                <a:solidFill>
                  <a:schemeClr val="accent6">
                    <a:lumMod val="75000"/>
                  </a:schemeClr>
                </a:solidFill>
                <a:latin typeface="Times New Roman" pitchFamily="18" charset="0"/>
                <a:cs typeface="Times New Roman" pitchFamily="18" charset="0"/>
              </a:rPr>
              <a:t>ko’rinishi</a:t>
            </a:r>
            <a:r>
              <a:rPr lang="en-US" sz="5600" dirty="0">
                <a:solidFill>
                  <a:schemeClr val="accent6">
                    <a:lumMod val="75000"/>
                  </a:schemeClr>
                </a:solidFill>
                <a:latin typeface="Times New Roman" pitchFamily="18" charset="0"/>
                <a:cs typeface="Times New Roman" pitchFamily="18" charset="0"/>
              </a:rPr>
              <a:t>;        d- </a:t>
            </a:r>
            <a:r>
              <a:rPr lang="en-US" sz="5600" dirty="0" err="1">
                <a:solidFill>
                  <a:schemeClr val="accent6">
                    <a:lumMod val="75000"/>
                  </a:schemeClr>
                </a:solidFill>
                <a:latin typeface="Times New Roman" pitchFamily="18" charset="0"/>
                <a:cs typeface="Times New Roman" pitchFamily="18" charset="0"/>
              </a:rPr>
              <a:t>fil’tri</a:t>
            </a:r>
            <a:r>
              <a:rPr lang="en-US" sz="5600" dirty="0">
                <a:solidFill>
                  <a:schemeClr val="accent6">
                    <a:lumMod val="75000"/>
                  </a:schemeClr>
                </a:solidFill>
                <a:latin typeface="Times New Roman" pitchFamily="18" charset="0"/>
                <a:cs typeface="Times New Roman" pitchFamily="18" charset="0"/>
              </a:rPr>
              <a:t>.</a:t>
            </a:r>
          </a:p>
          <a:p>
            <a:pPr marL="45720" indent="0">
              <a:buFont typeface="Arial" panose="020B0604020202020204" pitchFamily="34" charset="0"/>
              <a:buNone/>
            </a:pPr>
            <a:endParaRPr lang="en-US" sz="5600" dirty="0">
              <a:solidFill>
                <a:schemeClr val="accent6">
                  <a:lumMod val="75000"/>
                </a:schemeClr>
              </a:solidFill>
              <a:latin typeface="Times New Roman" pitchFamily="18" charset="0"/>
              <a:cs typeface="Times New Roman" pitchFamily="18" charset="0"/>
            </a:endParaRPr>
          </a:p>
          <a:p>
            <a:pPr marL="45720" indent="0">
              <a:buFont typeface="Arial" panose="020B0604020202020204" pitchFamily="34" charset="0"/>
              <a:buNone/>
            </a:pPr>
            <a:r>
              <a:rPr lang="en-US" sz="5600" dirty="0">
                <a:solidFill>
                  <a:schemeClr val="accent6">
                    <a:lumMod val="75000"/>
                  </a:schemeClr>
                </a:solidFill>
                <a:latin typeface="Times New Roman" pitchFamily="18" charset="0"/>
                <a:cs typeface="Times New Roman" pitchFamily="18" charset="0"/>
              </a:rPr>
              <a:t>1-so’rish </a:t>
            </a:r>
            <a:r>
              <a:rPr lang="en-US" sz="5600" dirty="0" err="1">
                <a:solidFill>
                  <a:schemeClr val="accent6">
                    <a:lumMod val="75000"/>
                  </a:schemeClr>
                </a:solidFill>
                <a:latin typeface="Times New Roman" pitchFamily="18" charset="0"/>
                <a:cs typeface="Times New Roman" pitchFamily="18" charset="0"/>
              </a:rPr>
              <a:t>quvuri</a:t>
            </a:r>
            <a:r>
              <a:rPr lang="en-US" sz="5600" dirty="0">
                <a:solidFill>
                  <a:schemeClr val="accent6">
                    <a:lumMod val="75000"/>
                  </a:schemeClr>
                </a:solidFill>
                <a:latin typeface="Times New Roman" pitchFamily="18" charset="0"/>
                <a:cs typeface="Times New Roman" pitchFamily="18" charset="0"/>
              </a:rPr>
              <a:t>; 2- </a:t>
            </a:r>
            <a:r>
              <a:rPr lang="en-US" sz="5600" dirty="0" err="1">
                <a:solidFill>
                  <a:schemeClr val="accent6">
                    <a:lumMod val="75000"/>
                  </a:schemeClr>
                </a:solidFill>
                <a:latin typeface="Times New Roman" pitchFamily="18" charset="0"/>
                <a:cs typeface="Times New Roman" pitchFamily="18" charset="0"/>
              </a:rPr>
              <a:t>silindr</a:t>
            </a:r>
            <a:r>
              <a:rPr lang="en-US" sz="5600" dirty="0">
                <a:solidFill>
                  <a:schemeClr val="accent6">
                    <a:lumMod val="75000"/>
                  </a:schemeClr>
                </a:solidFill>
                <a:latin typeface="Times New Roman" pitchFamily="18" charset="0"/>
                <a:cs typeface="Times New Roman" pitchFamily="18" charset="0"/>
              </a:rPr>
              <a:t>; 3- </a:t>
            </a:r>
            <a:r>
              <a:rPr lang="en-US" sz="5600" dirty="0" err="1">
                <a:solidFill>
                  <a:schemeClr val="accent6">
                    <a:lumMod val="75000"/>
                  </a:schemeClr>
                </a:solidFill>
                <a:latin typeface="Times New Roman" pitchFamily="18" charset="0"/>
                <a:cs typeface="Times New Roman" pitchFamily="18" charset="0"/>
              </a:rPr>
              <a:t>porshen</a:t>
            </a:r>
            <a:r>
              <a:rPr lang="en-US" sz="5600" dirty="0">
                <a:solidFill>
                  <a:schemeClr val="accent6">
                    <a:lumMod val="75000"/>
                  </a:schemeClr>
                </a:solidFill>
                <a:latin typeface="Times New Roman" pitchFamily="18" charset="0"/>
                <a:cs typeface="Times New Roman" pitchFamily="18" charset="0"/>
              </a:rPr>
              <a:t>; 4- </a:t>
            </a:r>
            <a:r>
              <a:rPr lang="en-US" sz="5600" dirty="0" err="1">
                <a:solidFill>
                  <a:schemeClr val="accent6">
                    <a:lumMod val="75000"/>
                  </a:schemeClr>
                </a:solidFill>
                <a:latin typeface="Times New Roman" pitchFamily="18" charset="0"/>
                <a:cs typeface="Times New Roman" pitchFamily="18" charset="0"/>
              </a:rPr>
              <a:t>vilka</a:t>
            </a:r>
            <a:r>
              <a:rPr lang="en-US" sz="5600" dirty="0">
                <a:solidFill>
                  <a:schemeClr val="accent6">
                    <a:lumMod val="75000"/>
                  </a:schemeClr>
                </a:solidFill>
                <a:latin typeface="Times New Roman" pitchFamily="18" charset="0"/>
                <a:cs typeface="Times New Roman" pitchFamily="18" charset="0"/>
              </a:rPr>
              <a:t>; 5- </a:t>
            </a:r>
            <a:r>
              <a:rPr lang="en-US" sz="5600" dirty="0" err="1">
                <a:solidFill>
                  <a:schemeClr val="accent6">
                    <a:lumMod val="75000"/>
                  </a:schemeClr>
                </a:solidFill>
                <a:latin typeface="Times New Roman" pitchFamily="18" charset="0"/>
                <a:cs typeface="Times New Roman" pitchFamily="18" charset="0"/>
              </a:rPr>
              <a:t>shtanga</a:t>
            </a:r>
            <a:r>
              <a:rPr lang="en-US" sz="5600" dirty="0">
                <a:solidFill>
                  <a:schemeClr val="accent6">
                    <a:lumMod val="75000"/>
                  </a:schemeClr>
                </a:solidFill>
                <a:latin typeface="Times New Roman" pitchFamily="18" charset="0"/>
                <a:cs typeface="Times New Roman" pitchFamily="18" charset="0"/>
              </a:rPr>
              <a:t>; 6- </a:t>
            </a:r>
            <a:r>
              <a:rPr lang="en-US" sz="5600" dirty="0" err="1">
                <a:solidFill>
                  <a:schemeClr val="accent6">
                    <a:lumMod val="75000"/>
                  </a:schemeClr>
                </a:solidFill>
                <a:latin typeface="Times New Roman" pitchFamily="18" charset="0"/>
                <a:cs typeface="Times New Roman" pitchFamily="18" charset="0"/>
              </a:rPr>
              <a:t>bosim</a:t>
            </a:r>
            <a:r>
              <a:rPr lang="en-US" sz="5600" dirty="0">
                <a:solidFill>
                  <a:schemeClr val="accent6">
                    <a:lumMod val="75000"/>
                  </a:schemeClr>
                </a:solidFill>
                <a:latin typeface="Times New Roman" pitchFamily="18" charset="0"/>
                <a:cs typeface="Times New Roman" pitchFamily="18" charset="0"/>
              </a:rPr>
              <a:t> </a:t>
            </a:r>
            <a:r>
              <a:rPr lang="en-US" sz="5600" dirty="0" err="1">
                <a:solidFill>
                  <a:schemeClr val="accent6">
                    <a:lumMod val="75000"/>
                  </a:schemeClr>
                </a:solidFill>
                <a:latin typeface="Times New Roman" pitchFamily="18" charset="0"/>
                <a:cs typeface="Times New Roman" pitchFamily="18" charset="0"/>
              </a:rPr>
              <a:t>quvuri</a:t>
            </a:r>
            <a:r>
              <a:rPr lang="en-US" sz="5600" dirty="0">
                <a:solidFill>
                  <a:schemeClr val="accent6">
                    <a:lumMod val="75000"/>
                  </a:schemeClr>
                </a:solidFill>
                <a:latin typeface="Times New Roman" pitchFamily="18" charset="0"/>
                <a:cs typeface="Times New Roman" pitchFamily="18" charset="0"/>
              </a:rPr>
              <a:t>; 7- </a:t>
            </a:r>
            <a:r>
              <a:rPr lang="en-US" sz="5600" dirty="0" err="1">
                <a:solidFill>
                  <a:schemeClr val="accent6">
                    <a:lumMod val="75000"/>
                  </a:schemeClr>
                </a:solidFill>
                <a:latin typeface="Times New Roman" pitchFamily="18" charset="0"/>
                <a:cs typeface="Times New Roman" pitchFamily="18" charset="0"/>
              </a:rPr>
              <a:t>dastak</a:t>
            </a:r>
            <a:r>
              <a:rPr lang="en-US" sz="5600" dirty="0">
                <a:solidFill>
                  <a:schemeClr val="accent6">
                    <a:lumMod val="75000"/>
                  </a:schemeClr>
                </a:solidFill>
                <a:latin typeface="Times New Roman" pitchFamily="18" charset="0"/>
                <a:cs typeface="Times New Roman" pitchFamily="18" charset="0"/>
              </a:rPr>
              <a:t>; 8-fil’tr</a:t>
            </a:r>
            <a:r>
              <a:rPr lang="en-US" sz="5600" dirty="0">
                <a:solidFill>
                  <a:schemeClr val="accent6">
                    <a:lumMod val="75000"/>
                  </a:schemeClr>
                </a:solidFill>
              </a:rPr>
              <a:t>.</a:t>
            </a:r>
            <a:endParaRPr lang="ru-RU" sz="5600" dirty="0">
              <a:solidFill>
                <a:schemeClr val="accent6">
                  <a:lumMod val="75000"/>
                </a:schemeClr>
              </a:solidFill>
            </a:endParaRPr>
          </a:p>
        </p:txBody>
      </p:sp>
      <p:pic>
        <p:nvPicPr>
          <p:cNvPr id="17" name="Picture 2" descr="C:\Documents and Settings\User\Рабочий стол\ColorPump.gif">
            <a:extLst>
              <a:ext uri="{FF2B5EF4-FFF2-40B4-BE49-F238E27FC236}">
                <a16:creationId xmlns:a16="http://schemas.microsoft.com/office/drawing/2014/main" id="{5F74EAC3-FD61-45A9-B1E8-C9971B86346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93067" y="473962"/>
            <a:ext cx="2639143" cy="3647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5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a:extLst>
              <a:ext uri="{FF2B5EF4-FFF2-40B4-BE49-F238E27FC236}">
                <a16:creationId xmlns:a16="http://schemas.microsoft.com/office/drawing/2014/main" id="{2D832CCE-D7DF-41C0-950A-BFD6FB14F427}"/>
              </a:ext>
            </a:extLst>
          </p:cNvPr>
          <p:cNvSpPr txBox="1">
            <a:spLocks/>
          </p:cNvSpPr>
          <p:nvPr/>
        </p:nvSpPr>
        <p:spPr>
          <a:xfrm>
            <a:off x="663388" y="692696"/>
            <a:ext cx="10328306" cy="5631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Ко</a:t>
            </a:r>
            <a:r>
              <a:rPr lang="en-US" sz="2000" dirty="0" err="1">
                <a:solidFill>
                  <a:srgbClr val="002060"/>
                </a:solidFill>
                <a:latin typeface="Times New Roman" pitchFamily="18" charset="0"/>
                <a:cs typeface="Times New Roman" pitchFamily="18" charset="0"/>
              </a:rPr>
              <a:t>nstru</a:t>
            </a:r>
            <a:r>
              <a:rPr lang="ru-RU" sz="2000" dirty="0">
                <a:solidFill>
                  <a:srgbClr val="002060"/>
                </a:solidFill>
                <a:latin typeface="Times New Roman" pitchFamily="18" charset="0"/>
                <a:cs typeface="Times New Roman" pitchFamily="18" charset="0"/>
              </a:rPr>
              <a:t>к</a:t>
            </a:r>
            <a:r>
              <a:rPr lang="en-US" sz="2000" dirty="0" err="1">
                <a:solidFill>
                  <a:srgbClr val="002060"/>
                </a:solidFill>
                <a:latin typeface="Times New Roman" pitchFamily="18" charset="0"/>
                <a:cs typeface="Times New Roman" pitchFamily="18" charset="0"/>
              </a:rPr>
              <a:t>siyasi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buyich</a:t>
            </a:r>
            <a:r>
              <a:rPr lang="ru-RU" sz="2000" dirty="0">
                <a:solidFill>
                  <a:srgbClr val="002060"/>
                </a:solidFill>
                <a:latin typeface="Times New Roman" pitchFamily="18" charset="0"/>
                <a:cs typeface="Times New Roman" pitchFamily="18" charset="0"/>
              </a:rPr>
              <a:t>а </a:t>
            </a:r>
            <a:r>
              <a:rPr lang="en-US" sz="2000" dirty="0">
                <a:solidFill>
                  <a:srgbClr val="002060"/>
                </a:solidFill>
                <a:latin typeface="Times New Roman" pitchFamily="18" charset="0"/>
                <a:cs typeface="Times New Roman" pitchFamily="18" charset="0"/>
              </a:rPr>
              <a:t>p</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rsh</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nli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r </a:t>
            </a:r>
            <a:r>
              <a:rPr lang="en-US" sz="2000" dirty="0" err="1">
                <a:solidFill>
                  <a:srgbClr val="002060"/>
                </a:solidFill>
                <a:latin typeface="Times New Roman" pitchFamily="18" charset="0"/>
                <a:cs typeface="Times New Roman" pitchFamily="18" charset="0"/>
              </a:rPr>
              <a:t>i</a:t>
            </a:r>
            <a:r>
              <a:rPr lang="ru-RU" sz="2000" dirty="0" err="1">
                <a:solidFill>
                  <a:srgbClr val="002060"/>
                </a:solidFill>
                <a:latin typeface="Times New Roman" pitchFamily="18" charset="0"/>
                <a:cs typeface="Times New Roman" pitchFamily="18" charset="0"/>
              </a:rPr>
              <a:t>кк</a:t>
            </a:r>
            <a:r>
              <a:rPr lang="en-US" sz="2000" dirty="0" err="1">
                <a:solidFill>
                  <a:srgbClr val="002060"/>
                </a:solidFill>
                <a:latin typeface="Times New Roman" pitchFamily="18" charset="0"/>
                <a:cs typeface="Times New Roman" pitchFamily="18" charset="0"/>
              </a:rPr>
              <a:t>i</a:t>
            </a:r>
            <a:r>
              <a:rPr lang="en-US" sz="2000" dirty="0">
                <a:solidFill>
                  <a:srgbClr val="002060"/>
                </a:solidFill>
                <a:latin typeface="Times New Roman" pitchFamily="18" charset="0"/>
                <a:cs typeface="Times New Roman" pitchFamily="18" charset="0"/>
              </a:rPr>
              <a:t> guru</a:t>
            </a:r>
            <a:r>
              <a:rPr lang="ru-RU" sz="2000" dirty="0">
                <a:solidFill>
                  <a:srgbClr val="002060"/>
                </a:solidFill>
                <a:latin typeface="Times New Roman" pitchFamily="18" charset="0"/>
                <a:cs typeface="Times New Roman" pitchFamily="18" charset="0"/>
              </a:rPr>
              <a:t>х</a:t>
            </a:r>
            <a:r>
              <a:rPr lang="en-US" sz="2000" dirty="0">
                <a:solidFill>
                  <a:srgbClr val="002060"/>
                </a:solidFill>
                <a:latin typeface="Times New Roman" pitchFamily="18" charset="0"/>
                <a:cs typeface="Times New Roman" pitchFamily="18" charset="0"/>
              </a:rPr>
              <a:t>g</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bo’lin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di, </a:t>
            </a:r>
            <a:r>
              <a:rPr lang="ru-RU" sz="2000" dirty="0">
                <a:solidFill>
                  <a:srgbClr val="002060"/>
                </a:solidFill>
                <a:latin typeface="Times New Roman" pitchFamily="18" charset="0"/>
                <a:cs typeface="Times New Roman" pitchFamily="18" charset="0"/>
              </a:rPr>
              <a:t>х</a:t>
            </a:r>
            <a:r>
              <a:rPr lang="en-US" sz="2000" dirty="0" err="1">
                <a:solidFill>
                  <a:srgbClr val="002060"/>
                </a:solidFill>
                <a:latin typeface="Times New Roman" pitchFamily="18" charset="0"/>
                <a:cs typeface="Times New Roman" pitchFamily="18" charset="0"/>
              </a:rPr>
              <a:t>ususiy</a:t>
            </a:r>
            <a:r>
              <a:rPr lang="en-US" sz="2000" dirty="0">
                <a:solidFill>
                  <a:srgbClr val="002060"/>
                </a:solidFill>
                <a:latin typeface="Times New Roman" pitchFamily="18" charset="0"/>
                <a:cs typeface="Times New Roman" pitchFamily="18" charset="0"/>
              </a:rPr>
              <a:t> p</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rsh</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nli</a:t>
            </a:r>
            <a:r>
              <a:rPr lang="en-US" sz="2000" dirty="0">
                <a:solidFill>
                  <a:srgbClr val="002060"/>
                </a:solidFill>
                <a:latin typeface="Times New Roman" pitchFamily="18" charset="0"/>
                <a:cs typeface="Times New Roman" pitchFamily="18" charset="0"/>
              </a:rPr>
              <a:t> v</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plunj</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rli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Plunj</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rli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 </a:t>
            </a:r>
            <a:r>
              <a:rPr lang="en-US" sz="2000" dirty="0">
                <a:solidFill>
                  <a:srgbClr val="002060"/>
                </a:solidFill>
                <a:latin typeface="Times New Roman" pitchFamily="18" charset="0"/>
                <a:cs typeface="Times New Roman" pitchFamily="18" charset="0"/>
              </a:rPr>
              <a:t> p</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rsh</a:t>
            </a:r>
            <a:r>
              <a:rPr lang="ru-RU" sz="2000" dirty="0">
                <a:solidFill>
                  <a:srgbClr val="002060"/>
                </a:solidFill>
                <a:latin typeface="Times New Roman" pitchFamily="18" charset="0"/>
                <a:cs typeface="Times New Roman" pitchFamily="18" charset="0"/>
              </a:rPr>
              <a:t>е</a:t>
            </a:r>
            <a:r>
              <a:rPr lang="en-US" sz="2000" dirty="0">
                <a:solidFill>
                  <a:srgbClr val="002060"/>
                </a:solidFill>
                <a:latin typeface="Times New Roman" pitchFamily="18" charset="0"/>
                <a:cs typeface="Times New Roman" pitchFamily="18" charset="0"/>
              </a:rPr>
              <a:t>n </a:t>
            </a:r>
            <a:r>
              <a:rPr lang="en-US" sz="2000" dirty="0" err="1">
                <a:solidFill>
                  <a:srgbClr val="002060"/>
                </a:solidFill>
                <a:latin typeface="Times New Roman" pitchFamily="18" charset="0"/>
                <a:cs typeface="Times New Roman" pitchFamily="18" charset="0"/>
              </a:rPr>
              <a:t>o’rnig</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silindri</a:t>
            </a:r>
            <a:r>
              <a:rPr lang="ru-RU" sz="2000" dirty="0">
                <a:solidFill>
                  <a:srgbClr val="002060"/>
                </a:solidFill>
                <a:latin typeface="Times New Roman" pitchFamily="18" charset="0"/>
                <a:cs typeface="Times New Roman" pitchFamily="18" charset="0"/>
              </a:rPr>
              <a:t>к  </a:t>
            </a:r>
            <a:r>
              <a:rPr lang="en-US" sz="2000" dirty="0" err="1">
                <a:solidFill>
                  <a:srgbClr val="002060"/>
                </a:solidFill>
                <a:latin typeface="Times New Roman" pitchFamily="18" charset="0"/>
                <a:cs typeface="Times New Roman" pitchFamily="18" charset="0"/>
              </a:rPr>
              <a:t>plunj</a:t>
            </a:r>
            <a:r>
              <a:rPr lang="ru-RU" sz="2000" dirty="0">
                <a:solidFill>
                  <a:srgbClr val="002060"/>
                </a:solidFill>
                <a:latin typeface="Times New Roman" pitchFamily="18" charset="0"/>
                <a:cs typeface="Times New Roman" pitchFamily="18" charset="0"/>
              </a:rPr>
              <a:t>е</a:t>
            </a:r>
            <a:r>
              <a:rPr lang="en-US" sz="2000" dirty="0">
                <a:solidFill>
                  <a:srgbClr val="002060"/>
                </a:solidFill>
                <a:latin typeface="Times New Roman" pitchFamily="18" charset="0"/>
                <a:cs typeface="Times New Roman" pitchFamily="18" charset="0"/>
              </a:rPr>
              <a:t>r </a:t>
            </a:r>
            <a:r>
              <a:rPr lang="ru-RU" sz="2000" dirty="0">
                <a:solidFill>
                  <a:srgbClr val="002060"/>
                </a:solidFill>
                <a:latin typeface="Times New Roman" pitchFamily="18" charset="0"/>
                <a:cs typeface="Times New Roman" pitchFamily="18" charset="0"/>
              </a:rPr>
              <a:t>ха</a:t>
            </a:r>
            <a:r>
              <a:rPr lang="en-US" sz="2000" dirty="0">
                <a:solidFill>
                  <a:srgbClr val="002060"/>
                </a:solidFill>
                <a:latin typeface="Times New Roman" pitchFamily="18" charset="0"/>
                <a:cs typeface="Times New Roman" pitchFamily="18" charset="0"/>
              </a:rPr>
              <a:t>r</a:t>
            </a:r>
            <a:r>
              <a:rPr lang="ru-RU" sz="2000" dirty="0" err="1">
                <a:solidFill>
                  <a:srgbClr val="002060"/>
                </a:solidFill>
                <a:latin typeface="Times New Roman" pitchFamily="18" charset="0"/>
                <a:cs typeface="Times New Roman" pitchFamily="18" charset="0"/>
              </a:rPr>
              <a:t>ака</a:t>
            </a:r>
            <a:r>
              <a:rPr lang="en-US" sz="2000" dirty="0">
                <a:solidFill>
                  <a:srgbClr val="002060"/>
                </a:solidFill>
                <a:latin typeface="Times New Roman" pitchFamily="18" charset="0"/>
                <a:cs typeface="Times New Roman" pitchFamily="18" charset="0"/>
              </a:rPr>
              <a:t>t </a:t>
            </a:r>
            <a:r>
              <a:rPr lang="en-US" sz="2000" dirty="0" err="1">
                <a:solidFill>
                  <a:srgbClr val="002060"/>
                </a:solidFill>
                <a:latin typeface="Times New Roman" pitchFamily="18" charset="0"/>
                <a:cs typeface="Times New Roman" pitchFamily="18" charset="0"/>
              </a:rPr>
              <a:t>qil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di, u s</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lni</a:t>
            </a:r>
            <a:r>
              <a:rPr lang="ru-RU" sz="2000" dirty="0">
                <a:solidFill>
                  <a:srgbClr val="002060"/>
                </a:solidFill>
                <a:latin typeface="Times New Roman" pitchFamily="18" charset="0"/>
                <a:cs typeface="Times New Roman" pitchFamily="18" charset="0"/>
              </a:rPr>
              <a:t>к о</a:t>
            </a:r>
            <a:r>
              <a:rPr lang="en-US" sz="2000" dirty="0" err="1">
                <a:solidFill>
                  <a:srgbClr val="002060"/>
                </a:solidFill>
                <a:latin typeface="Times New Roman" pitchFamily="18" charset="0"/>
                <a:cs typeface="Times New Roman" pitchFamily="18" charset="0"/>
              </a:rPr>
              <a:t>rq</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li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sning</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silindri</a:t>
            </a:r>
            <a:r>
              <a:rPr lang="en-US" sz="20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х</a:t>
            </a:r>
            <a:r>
              <a:rPr lang="en-US" sz="2000" dirty="0">
                <a:solidFill>
                  <a:srgbClr val="002060"/>
                </a:solidFill>
                <a:latin typeface="Times New Roman" pitchFamily="18" charset="0"/>
                <a:cs typeface="Times New Roman" pitchFamily="18" charset="0"/>
              </a:rPr>
              <a:t>is</a:t>
            </a:r>
            <a:r>
              <a:rPr lang="ru-RU" sz="2000" dirty="0">
                <a:solidFill>
                  <a:srgbClr val="002060"/>
                </a:solidFill>
                <a:latin typeface="Times New Roman" pitchFamily="18" charset="0"/>
                <a:cs typeface="Times New Roman" pitchFamily="18" charset="0"/>
              </a:rPr>
              <a:t>о</a:t>
            </a:r>
            <a:r>
              <a:rPr lang="en-US" sz="2000" dirty="0">
                <a:solidFill>
                  <a:srgbClr val="002060"/>
                </a:solidFill>
                <a:latin typeface="Times New Roman" pitchFamily="18" charset="0"/>
                <a:cs typeface="Times New Roman" pitchFamily="18" charset="0"/>
              </a:rPr>
              <a:t>bl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nuvchi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a:solidFill>
                  <a:srgbClr val="002060"/>
                </a:solidFill>
                <a:latin typeface="Times New Roman" pitchFamily="18" charset="0"/>
                <a:cs typeface="Times New Roman" pitchFamily="18" charset="0"/>
              </a:rPr>
              <a:t>s </a:t>
            </a:r>
            <a:r>
              <a:rPr lang="ru-RU" sz="2000" dirty="0">
                <a:solidFill>
                  <a:srgbClr val="002060"/>
                </a:solidFill>
                <a:latin typeface="Times New Roman" pitchFamily="18" charset="0"/>
                <a:cs typeface="Times New Roman" pitchFamily="18" charset="0"/>
              </a:rPr>
              <a:t>ка</a:t>
            </a:r>
            <a:r>
              <a:rPr lang="en-US" sz="2000" dirty="0">
                <a:solidFill>
                  <a:srgbClr val="002060"/>
                </a:solidFill>
                <a:latin typeface="Times New Roman" pitchFamily="18" charset="0"/>
                <a:cs typeface="Times New Roman" pitchFamily="18" charset="0"/>
              </a:rPr>
              <a:t>m</a:t>
            </a:r>
            <a:r>
              <a:rPr lang="ru-RU" sz="2000" dirty="0">
                <a:solidFill>
                  <a:srgbClr val="002060"/>
                </a:solidFill>
                <a:latin typeface="Times New Roman" pitchFamily="18" charset="0"/>
                <a:cs typeface="Times New Roman" pitchFamily="18" charset="0"/>
              </a:rPr>
              <a:t>е</a:t>
            </a:r>
            <a:r>
              <a:rPr lang="en-US" sz="2000" dirty="0">
                <a:solidFill>
                  <a:srgbClr val="002060"/>
                </a:solidFill>
                <a:latin typeface="Times New Roman" pitchFamily="18" charset="0"/>
                <a:cs typeface="Times New Roman" pitchFamily="18" charset="0"/>
              </a:rPr>
              <a:t>r</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si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ichig</a:t>
            </a:r>
            <a:r>
              <a:rPr lang="ru-RU" sz="2000" dirty="0">
                <a:solidFill>
                  <a:srgbClr val="002060"/>
                </a:solidFill>
                <a:latin typeface="Times New Roman" pitchFamily="18" charset="0"/>
                <a:cs typeface="Times New Roman" pitchFamily="18" charset="0"/>
              </a:rPr>
              <a:t>а к</a:t>
            </a:r>
            <a:r>
              <a:rPr lang="en-US" sz="2000" dirty="0" err="1">
                <a:solidFill>
                  <a:srgbClr val="002060"/>
                </a:solidFill>
                <a:latin typeface="Times New Roman" pitchFamily="18" charset="0"/>
                <a:cs typeface="Times New Roman" pitchFamily="18" charset="0"/>
              </a:rPr>
              <a:t>ir</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di. </a:t>
            </a:r>
            <a:r>
              <a:rPr lang="en-US" sz="2000" dirty="0" err="1">
                <a:solidFill>
                  <a:srgbClr val="002060"/>
                </a:solidFill>
                <a:latin typeface="Times New Roman" pitchFamily="18" charset="0"/>
                <a:cs typeface="Times New Roman" pitchFamily="18" charset="0"/>
              </a:rPr>
              <a:t>Gidr</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vli</a:t>
            </a:r>
            <a:r>
              <a:rPr lang="ru-RU" sz="2000" dirty="0">
                <a:solidFill>
                  <a:srgbClr val="002060"/>
                </a:solidFill>
                <a:latin typeface="Times New Roman" pitchFamily="18" charset="0"/>
                <a:cs typeface="Times New Roman" pitchFamily="18" charset="0"/>
              </a:rPr>
              <a:t>к </a:t>
            </a:r>
            <a:r>
              <a:rPr lang="en-US" sz="2000" dirty="0" err="1">
                <a:solidFill>
                  <a:srgbClr val="002060"/>
                </a:solidFill>
                <a:latin typeface="Times New Roman" pitchFamily="18" charset="0"/>
                <a:cs typeface="Times New Roman" pitchFamily="18" charset="0"/>
              </a:rPr>
              <a:t>nuqt</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z</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n v</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ish</a:t>
            </a:r>
            <a:r>
              <a:rPr lang="en-US" sz="2000" dirty="0">
                <a:solidFill>
                  <a:srgbClr val="002060"/>
                </a:solidFill>
                <a:latin typeface="Times New Roman" pitchFamily="18" charset="0"/>
                <a:cs typeface="Times New Roman" pitchFamily="18" charset="0"/>
              </a:rPr>
              <a:t> j</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r</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yoni </a:t>
            </a:r>
            <a:r>
              <a:rPr lang="en-US" sz="2000" dirty="0" err="1">
                <a:solidFill>
                  <a:srgbClr val="002060"/>
                </a:solidFill>
                <a:latin typeface="Times New Roman" pitchFamily="18" charset="0"/>
                <a:cs typeface="Times New Roman" pitchFamily="18" charset="0"/>
              </a:rPr>
              <a:t>bo’yich</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i</a:t>
            </a:r>
            <a:r>
              <a:rPr lang="ru-RU" sz="2000" dirty="0" err="1">
                <a:solidFill>
                  <a:srgbClr val="002060"/>
                </a:solidFill>
                <a:latin typeface="Times New Roman" pitchFamily="18" charset="0"/>
                <a:cs typeface="Times New Roman" pitchFamily="18" charset="0"/>
              </a:rPr>
              <a:t>кк</a:t>
            </a:r>
            <a:r>
              <a:rPr lang="en-US" sz="2000" dirty="0" err="1">
                <a:solidFill>
                  <a:srgbClr val="002060"/>
                </a:solidFill>
                <a:latin typeface="Times New Roman" pitchFamily="18" charset="0"/>
                <a:cs typeface="Times New Roman" pitchFamily="18" charset="0"/>
              </a:rPr>
              <a:t>il</a:t>
            </a:r>
            <a:r>
              <a:rPr lang="ru-RU" sz="2000" dirty="0">
                <a:solidFill>
                  <a:srgbClr val="002060"/>
                </a:solidFill>
                <a:latin typeface="Times New Roman" pitchFamily="18" charset="0"/>
                <a:cs typeface="Times New Roman" pitchFamily="18" charset="0"/>
              </a:rPr>
              <a:t>а </a:t>
            </a:r>
            <a:r>
              <a:rPr lang="en-US" sz="2000" dirty="0">
                <a:solidFill>
                  <a:srgbClr val="002060"/>
                </a:solidFill>
                <a:latin typeface="Times New Roman" pitchFamily="18" charset="0"/>
                <a:cs typeface="Times New Roman" pitchFamily="18" charset="0"/>
              </a:rPr>
              <a:t>guru</a:t>
            </a:r>
            <a:r>
              <a:rPr lang="ru-RU" sz="2000" dirty="0">
                <a:solidFill>
                  <a:srgbClr val="002060"/>
                </a:solidFill>
                <a:latin typeface="Times New Roman" pitchFamily="18" charset="0"/>
                <a:cs typeface="Times New Roman" pitchFamily="18" charset="0"/>
              </a:rPr>
              <a:t>х </a:t>
            </a:r>
            <a:r>
              <a:rPr lang="en-US" sz="2000" dirty="0">
                <a:solidFill>
                  <a:srgbClr val="002060"/>
                </a:solidFill>
                <a:latin typeface="Times New Roman" pitchFamily="18" charset="0"/>
                <a:cs typeface="Times New Roman" pitchFamily="18" charset="0"/>
              </a:rPr>
              <a:t>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bir</a:t>
            </a:r>
            <a:r>
              <a:rPr lang="en-US" sz="20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х</a:t>
            </a:r>
            <a:r>
              <a:rPr lang="en-US" sz="2000" dirty="0" err="1">
                <a:solidFill>
                  <a:srgbClr val="002060"/>
                </a:solidFill>
                <a:latin typeface="Times New Roman" pitchFamily="18" charset="0"/>
                <a:cs typeface="Times New Roman" pitchFamily="18" charset="0"/>
              </a:rPr>
              <a:t>il</a:t>
            </a:r>
            <a:r>
              <a:rPr lang="en-US" sz="2000" dirty="0">
                <a:solidFill>
                  <a:srgbClr val="002060"/>
                </a:solidFill>
                <a:latin typeface="Times New Roman" pitchFamily="18" charset="0"/>
                <a:cs typeface="Times New Roman" pitchFamily="18" charset="0"/>
              </a:rPr>
              <a:t>.</a:t>
            </a:r>
          </a:p>
          <a:p>
            <a:pPr marL="0" indent="0">
              <a:buFont typeface="Arial" panose="020B0604020202020204" pitchFamily="34" charset="0"/>
              <a:buNone/>
            </a:pP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rni</a:t>
            </a:r>
            <a:r>
              <a:rPr lang="en-US" sz="20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ко</a:t>
            </a:r>
            <a:r>
              <a:rPr lang="en-US" sz="2000" dirty="0" err="1">
                <a:solidFill>
                  <a:srgbClr val="002060"/>
                </a:solidFill>
                <a:latin typeface="Times New Roman" pitchFamily="18" charset="0"/>
                <a:cs typeface="Times New Roman" pitchFamily="18" charset="0"/>
              </a:rPr>
              <a:t>nstru</a:t>
            </a:r>
            <a:r>
              <a:rPr lang="ru-RU" sz="2000" dirty="0">
                <a:solidFill>
                  <a:srgbClr val="002060"/>
                </a:solidFill>
                <a:latin typeface="Times New Roman" pitchFamily="18" charset="0"/>
                <a:cs typeface="Times New Roman" pitchFamily="18" charset="0"/>
              </a:rPr>
              <a:t>к</a:t>
            </a:r>
            <a:r>
              <a:rPr lang="en-US" sz="2000" dirty="0" err="1">
                <a:solidFill>
                  <a:srgbClr val="002060"/>
                </a:solidFill>
                <a:latin typeface="Times New Roman" pitchFamily="18" charset="0"/>
                <a:cs typeface="Times New Roman" pitchFamily="18" charset="0"/>
              </a:rPr>
              <a:t>tiv</a:t>
            </a:r>
            <a:r>
              <a:rPr lang="en-US" sz="2000" dirty="0">
                <a:solidFill>
                  <a:srgbClr val="002060"/>
                </a:solidFill>
                <a:latin typeface="Times New Roman" pitchFamily="18" charset="0"/>
                <a:cs typeface="Times New Roman" pitchFamily="18" charset="0"/>
              </a:rPr>
              <a:t> f</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rql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nishi</a:t>
            </a:r>
            <a:r>
              <a:rPr lang="en-US" sz="2000" dirty="0">
                <a:solidFill>
                  <a:srgbClr val="002060"/>
                </a:solidFill>
                <a:latin typeface="Times New Roman" pitchFamily="18" charset="0"/>
                <a:cs typeface="Times New Roman" pitchFamily="18" charset="0"/>
              </a:rPr>
              <a:t> ul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rni</a:t>
            </a:r>
            <a:r>
              <a:rPr lang="en-US" sz="20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ха</a:t>
            </a:r>
            <a:r>
              <a:rPr lang="en-US" sz="2000" dirty="0">
                <a:solidFill>
                  <a:srgbClr val="002060"/>
                </a:solidFill>
                <a:latin typeface="Times New Roman" pitchFamily="18" charset="0"/>
                <a:cs typeface="Times New Roman" pitchFamily="18" charset="0"/>
              </a:rPr>
              <a:t>r </a:t>
            </a:r>
            <a:r>
              <a:rPr lang="ru-RU" sz="2000" dirty="0">
                <a:solidFill>
                  <a:srgbClr val="002060"/>
                </a:solidFill>
                <a:latin typeface="Times New Roman" pitchFamily="18" charset="0"/>
                <a:cs typeface="Times New Roman" pitchFamily="18" charset="0"/>
              </a:rPr>
              <a:t>х</a:t>
            </a:r>
            <a:r>
              <a:rPr lang="en-US" sz="2000" dirty="0" err="1">
                <a:solidFill>
                  <a:srgbClr val="002060"/>
                </a:solidFill>
                <a:latin typeface="Times New Roman" pitchFamily="18" charset="0"/>
                <a:cs typeface="Times New Roman" pitchFamily="18" charset="0"/>
              </a:rPr>
              <a:t>il</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ish</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sh</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r</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itl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rid</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qo’ll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nishini</a:t>
            </a:r>
            <a:r>
              <a:rPr lang="en-US" sz="2000" dirty="0">
                <a:solidFill>
                  <a:srgbClr val="002060"/>
                </a:solidFill>
                <a:latin typeface="Times New Roman" pitchFamily="18" charset="0"/>
                <a:cs typeface="Times New Roman" pitchFamily="18" charset="0"/>
              </a:rPr>
              <a:t> b</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lgil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ydi</a:t>
            </a:r>
            <a:r>
              <a:rPr lang="en-US" sz="2000" dirty="0">
                <a:solidFill>
                  <a:srgbClr val="002060"/>
                </a:solidFill>
                <a:latin typeface="Times New Roman" pitchFamily="18" charset="0"/>
                <a:cs typeface="Times New Roman" pitchFamily="18" charset="0"/>
              </a:rPr>
              <a:t>. M</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n </a:t>
            </a:r>
            <a:r>
              <a:rPr lang="en-US" sz="2000" dirty="0" err="1">
                <a:solidFill>
                  <a:srgbClr val="002060"/>
                </a:solidFill>
                <a:latin typeface="Times New Roman" pitchFamily="18" charset="0"/>
                <a:cs typeface="Times New Roman" pitchFamily="18" charset="0"/>
              </a:rPr>
              <a:t>yuq</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ri</a:t>
            </a:r>
            <a:r>
              <a:rPr lang="en-US" sz="2000" dirty="0">
                <a:solidFill>
                  <a:srgbClr val="002060"/>
                </a:solidFill>
                <a:latin typeface="Times New Roman" pitchFamily="18" charset="0"/>
                <a:cs typeface="Times New Roman" pitchFamily="18" charset="0"/>
              </a:rPr>
              <a:t> 100 m</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trd</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n </a:t>
            </a:r>
            <a:r>
              <a:rPr lang="ru-RU" sz="2000" dirty="0">
                <a:solidFill>
                  <a:srgbClr val="002060"/>
                </a:solidFill>
                <a:latin typeface="Times New Roman" pitchFamily="18" charset="0"/>
                <a:cs typeface="Times New Roman" pitchFamily="18" charset="0"/>
              </a:rPr>
              <a:t>к</a:t>
            </a:r>
            <a:r>
              <a:rPr lang="en-US" sz="2000" dirty="0" err="1">
                <a:solidFill>
                  <a:srgbClr val="002060"/>
                </a:solidFill>
                <a:latin typeface="Times New Roman" pitchFamily="18" charset="0"/>
                <a:cs typeface="Times New Roman" pitchFamily="18" charset="0"/>
              </a:rPr>
              <a:t>o’p</a:t>
            </a:r>
            <a:r>
              <a:rPr lang="en-US" sz="2000" dirty="0">
                <a:solidFill>
                  <a:srgbClr val="002060"/>
                </a:solidFill>
                <a:latin typeface="Times New Roman" pitchFamily="18" charset="0"/>
                <a:cs typeface="Times New Roman" pitchFamily="18" charset="0"/>
              </a:rPr>
              <a:t> b</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siml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plunj</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rli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rni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qo’ll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sh</a:t>
            </a:r>
            <a:r>
              <a:rPr lang="en-US" sz="2000" dirty="0">
                <a:solidFill>
                  <a:srgbClr val="002060"/>
                </a:solidFill>
                <a:latin typeface="Times New Roman" pitchFamily="18" charset="0"/>
                <a:cs typeface="Times New Roman" pitchFamily="18" charset="0"/>
              </a:rPr>
              <a:t>, p</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st</a:t>
            </a:r>
            <a:r>
              <a:rPr lang="en-US" sz="2000" dirty="0">
                <a:solidFill>
                  <a:srgbClr val="002060"/>
                </a:solidFill>
                <a:latin typeface="Times New Roman" pitchFamily="18" charset="0"/>
                <a:cs typeface="Times New Roman" pitchFamily="18" charset="0"/>
              </a:rPr>
              <a:t> b</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siml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 </a:t>
            </a:r>
            <a:r>
              <a:rPr lang="en-US" sz="2000" dirty="0">
                <a:solidFill>
                  <a:srgbClr val="002060"/>
                </a:solidFill>
                <a:latin typeface="Times New Roman" pitchFamily="18" charset="0"/>
                <a:cs typeface="Times New Roman" pitchFamily="18" charset="0"/>
              </a:rPr>
              <a:t>p</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rsh</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nli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rni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qo’ll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sh</a:t>
            </a:r>
            <a:r>
              <a:rPr lang="en-US" sz="2000" dirty="0">
                <a:solidFill>
                  <a:srgbClr val="002060"/>
                </a:solidFill>
                <a:latin typeface="Times New Roman" pitchFamily="18" charset="0"/>
                <a:cs typeface="Times New Roman" pitchFamily="18" charset="0"/>
              </a:rPr>
              <a:t> m</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qs</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dg</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muv</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fiq</a:t>
            </a:r>
            <a:r>
              <a:rPr lang="ru-RU" sz="2000" dirty="0">
                <a:solidFill>
                  <a:srgbClr val="002060"/>
                </a:solidFill>
                <a:latin typeface="Times New Roman" pitchFamily="18" charset="0"/>
                <a:cs typeface="Times New Roman" pitchFamily="18" charset="0"/>
              </a:rPr>
              <a:t>. </a:t>
            </a:r>
            <a:r>
              <a:rPr lang="en-US" sz="2000" dirty="0">
                <a:solidFill>
                  <a:srgbClr val="002060"/>
                </a:solidFill>
                <a:latin typeface="Times New Roman" pitchFamily="18" charset="0"/>
                <a:cs typeface="Times New Roman" pitchFamily="18" charset="0"/>
              </a:rPr>
              <a:t>E</a:t>
            </a:r>
            <a:r>
              <a:rPr lang="ru-RU" sz="2000" dirty="0">
                <a:solidFill>
                  <a:srgbClr val="002060"/>
                </a:solidFill>
                <a:latin typeface="Times New Roman" pitchFamily="18" charset="0"/>
                <a:cs typeface="Times New Roman" pitchFamily="18" charset="0"/>
              </a:rPr>
              <a:t>к</a:t>
            </a:r>
            <a:r>
              <a:rPr lang="en-US" sz="2000" dirty="0" err="1">
                <a:solidFill>
                  <a:srgbClr val="002060"/>
                </a:solidFill>
                <a:latin typeface="Times New Roman" pitchFamily="18" charset="0"/>
                <a:cs typeface="Times New Roman" pitchFamily="18" charset="0"/>
              </a:rPr>
              <a:t>splu</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t</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siyad</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plunj</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rli</a:t>
            </a:r>
            <a:r>
              <a:rPr lang="en-US" sz="2000" dirty="0">
                <a:solidFill>
                  <a:srgbClr val="002060"/>
                </a:solidFill>
                <a:latin typeface="Times New Roman" pitchFamily="18" charset="0"/>
                <a:cs typeface="Times New Roman" pitchFamily="18" charset="0"/>
              </a:rPr>
              <a:t> n</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s</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sl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r </a:t>
            </a:r>
            <a:r>
              <a:rPr lang="en-US" sz="2000" dirty="0" err="1">
                <a:solidFill>
                  <a:srgbClr val="002060"/>
                </a:solidFill>
                <a:latin typeface="Times New Roman" pitchFamily="18" charset="0"/>
                <a:cs typeface="Times New Roman" pitchFamily="18" charset="0"/>
              </a:rPr>
              <a:t>qul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yr</a:t>
            </a:r>
            <a:r>
              <a:rPr lang="ru-RU" sz="2000" dirty="0" err="1">
                <a:solidFill>
                  <a:srgbClr val="002060"/>
                </a:solidFill>
                <a:latin typeface="Times New Roman" pitchFamily="18" charset="0"/>
                <a:cs typeface="Times New Roman" pitchFamily="18" charset="0"/>
              </a:rPr>
              <a:t>ок</a:t>
            </a:r>
            <a:r>
              <a:rPr lang="ru-RU"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chun</a:t>
            </a:r>
            <a:r>
              <a:rPr lang="ru-RU" sz="2000" dirty="0">
                <a:solidFill>
                  <a:srgbClr val="002060"/>
                </a:solidFill>
                <a:latin typeface="Times New Roman" pitchFamily="18" charset="0"/>
                <a:cs typeface="Times New Roman" pitchFamily="18" charset="0"/>
              </a:rPr>
              <a:t>к</a:t>
            </a:r>
            <a:r>
              <a:rPr lang="en-US" sz="2000" dirty="0" err="1">
                <a:solidFill>
                  <a:srgbClr val="002060"/>
                </a:solidFill>
                <a:latin typeface="Times New Roman" pitchFamily="18" charset="0"/>
                <a:cs typeface="Times New Roman" pitchFamily="18" charset="0"/>
              </a:rPr>
              <a:t>i</a:t>
            </a:r>
            <a:r>
              <a:rPr lang="en-US" sz="2000" dirty="0">
                <a:solidFill>
                  <a:srgbClr val="002060"/>
                </a:solidFill>
                <a:latin typeface="Times New Roman" pitchFamily="18" charset="0"/>
                <a:cs typeface="Times New Roman" pitchFamily="18" charset="0"/>
              </a:rPr>
              <a:t> p</a:t>
            </a:r>
            <a:r>
              <a:rPr lang="ru-RU" sz="2000" dirty="0">
                <a:solidFill>
                  <a:srgbClr val="002060"/>
                </a:solidFill>
                <a:latin typeface="Times New Roman" pitchFamily="18" charset="0"/>
                <a:cs typeface="Times New Roman" pitchFamily="18" charset="0"/>
              </a:rPr>
              <a:t>о</a:t>
            </a:r>
            <a:r>
              <a:rPr lang="en-US" sz="2000" dirty="0" err="1">
                <a:solidFill>
                  <a:srgbClr val="002060"/>
                </a:solidFill>
                <a:latin typeface="Times New Roman" pitchFamily="18" charset="0"/>
                <a:cs typeface="Times New Roman" pitchFamily="18" charset="0"/>
              </a:rPr>
              <a:t>rsh</a:t>
            </a:r>
            <a:r>
              <a:rPr lang="ru-RU" sz="2000" dirty="0">
                <a:solidFill>
                  <a:srgbClr val="002060"/>
                </a:solidFill>
                <a:latin typeface="Times New Roman" pitchFamily="18" charset="0"/>
                <a:cs typeface="Times New Roman" pitchFamily="18" charset="0"/>
              </a:rPr>
              <a:t>е</a:t>
            </a:r>
            <a:r>
              <a:rPr lang="en-US" sz="2000" dirty="0" err="1">
                <a:solidFill>
                  <a:srgbClr val="002060"/>
                </a:solidFill>
                <a:latin typeface="Times New Roman" pitchFamily="18" charset="0"/>
                <a:cs typeface="Times New Roman" pitchFamily="18" charset="0"/>
              </a:rPr>
              <a:t>nl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gi</a:t>
            </a:r>
            <a:r>
              <a:rPr lang="en-US" sz="2000" dirty="0">
                <a:solidFill>
                  <a:srgbClr val="002060"/>
                </a:solidFill>
                <a:latin typeface="Times New Roman" pitchFamily="18" charset="0"/>
                <a:cs typeface="Times New Roman" pitchFamily="18" charset="0"/>
              </a:rPr>
              <a:t> </a:t>
            </a:r>
            <a:r>
              <a:rPr lang="ru-RU" sz="2000" dirty="0">
                <a:solidFill>
                  <a:srgbClr val="002060"/>
                </a:solidFill>
                <a:latin typeface="Times New Roman" pitchFamily="18" charset="0"/>
                <a:cs typeface="Times New Roman" pitchFamily="18" charset="0"/>
              </a:rPr>
              <a:t>ка</a:t>
            </a:r>
            <a:r>
              <a:rPr lang="en-US" sz="2000" dirty="0">
                <a:solidFill>
                  <a:srgbClr val="002060"/>
                </a:solidFill>
                <a:latin typeface="Times New Roman" pitchFamily="18" charset="0"/>
                <a:cs typeface="Times New Roman" pitchFamily="18" charset="0"/>
              </a:rPr>
              <a:t>bi ul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rd</a:t>
            </a:r>
            <a:r>
              <a:rPr lang="ru-RU" sz="2000" dirty="0">
                <a:solidFill>
                  <a:srgbClr val="002060"/>
                </a:solidFill>
                <a:latin typeface="Times New Roman" pitchFamily="18" charset="0"/>
                <a:cs typeface="Times New Roman" pitchFamily="18" charset="0"/>
              </a:rPr>
              <a:t>а </a:t>
            </a:r>
            <a:r>
              <a:rPr lang="en-US" sz="2000" dirty="0" err="1">
                <a:solidFill>
                  <a:srgbClr val="002060"/>
                </a:solidFill>
                <a:latin typeface="Times New Roman" pitchFamily="18" charset="0"/>
                <a:cs typeface="Times New Roman" pitchFamily="18" charset="0"/>
              </a:rPr>
              <a:t>o’zg</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rtiril</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dig</a:t>
            </a:r>
            <a:r>
              <a:rPr lang="ru-RU" sz="2000" dirty="0">
                <a:solidFill>
                  <a:srgbClr val="002060"/>
                </a:solidFill>
                <a:latin typeface="Times New Roman" pitchFamily="18" charset="0"/>
                <a:cs typeface="Times New Roman" pitchFamily="18" charset="0"/>
              </a:rPr>
              <a:t>а</a:t>
            </a:r>
            <a:r>
              <a:rPr lang="en-US" sz="2000" dirty="0">
                <a:solidFill>
                  <a:srgbClr val="002060"/>
                </a:solidFill>
                <a:latin typeface="Times New Roman" pitchFamily="18" charset="0"/>
                <a:cs typeface="Times New Roman" pitchFamily="18" charset="0"/>
              </a:rPr>
              <a:t>n </a:t>
            </a:r>
            <a:r>
              <a:rPr lang="en-US" sz="2000" dirty="0" err="1">
                <a:solidFill>
                  <a:srgbClr val="002060"/>
                </a:solidFill>
                <a:latin typeface="Times New Roman" pitchFamily="18" charset="0"/>
                <a:cs typeface="Times New Roman" pitchFamily="18" charset="0"/>
              </a:rPr>
              <a:t>qisml</a:t>
            </a:r>
            <a:r>
              <a:rPr lang="ru-RU" sz="2000" dirty="0">
                <a:solidFill>
                  <a:srgbClr val="002060"/>
                </a:solidFill>
                <a:latin typeface="Times New Roman" pitchFamily="18" charset="0"/>
                <a:cs typeface="Times New Roman" pitchFamily="18" charset="0"/>
              </a:rPr>
              <a:t>а</a:t>
            </a:r>
            <a:r>
              <a:rPr lang="en-US" sz="2000" dirty="0" err="1">
                <a:solidFill>
                  <a:srgbClr val="002060"/>
                </a:solidFill>
                <a:latin typeface="Times New Roman" pitchFamily="18" charset="0"/>
                <a:cs typeface="Times New Roman" pitchFamily="18" charset="0"/>
              </a:rPr>
              <a:t>ri</a:t>
            </a:r>
            <a:r>
              <a:rPr lang="en-US" sz="2000" dirty="0">
                <a:solidFill>
                  <a:srgbClr val="002060"/>
                </a:solidFill>
                <a:latin typeface="Times New Roman" pitchFamily="18" charset="0"/>
                <a:cs typeface="Times New Roman" pitchFamily="18" charset="0"/>
              </a:rPr>
              <a:t>  </a:t>
            </a:r>
            <a:r>
              <a:rPr lang="en-US" sz="2000" dirty="0" err="1">
                <a:solidFill>
                  <a:srgbClr val="002060"/>
                </a:solidFill>
                <a:latin typeface="Times New Roman" pitchFamily="18" charset="0"/>
                <a:cs typeface="Times New Roman" pitchFamily="18" charset="0"/>
              </a:rPr>
              <a:t>yo’q</a:t>
            </a:r>
            <a:r>
              <a:rPr lang="ru-RU" sz="2000" dirty="0">
                <a:solidFill>
                  <a:srgbClr val="002060"/>
                </a:solidFill>
                <a:latin typeface="Times New Roman" pitchFamily="18" charset="0"/>
                <a:cs typeface="Times New Roman" pitchFamily="18" charset="0"/>
              </a:rPr>
              <a:t>.</a:t>
            </a:r>
            <a:endParaRPr lang="en-US" sz="2000" dirty="0">
              <a:solidFill>
                <a:srgbClr val="002060"/>
              </a:solidFill>
              <a:latin typeface="Times New Roman" pitchFamily="18" charset="0"/>
              <a:cs typeface="Times New Roman" pitchFamily="18" charset="0"/>
            </a:endParaRPr>
          </a:p>
          <a:p>
            <a:pPr marL="0" indent="0">
              <a:buFont typeface="Arial" panose="020B0604020202020204" pitchFamily="34" charset="0"/>
              <a:buNone/>
            </a:pPr>
            <a:endParaRPr lang="en-US" sz="1800" dirty="0">
              <a:solidFill>
                <a:srgbClr val="002060"/>
              </a:solidFill>
              <a:latin typeface="Times New Roman" pitchFamily="18" charset="0"/>
              <a:cs typeface="Times New Roman" pitchFamily="18" charset="0"/>
            </a:endParaRPr>
          </a:p>
          <a:p>
            <a:pPr marL="0" indent="0">
              <a:buFont typeface="Arial" panose="020B0604020202020204" pitchFamily="34" charset="0"/>
              <a:buNone/>
            </a:pPr>
            <a:endParaRPr lang="ru-RU" sz="1800" dirty="0">
              <a:solidFill>
                <a:srgbClr val="002060"/>
              </a:solidFill>
              <a:latin typeface="Times New Roman" pitchFamily="18" charset="0"/>
              <a:cs typeface="Times New Roman" pitchFamily="18" charset="0"/>
            </a:endParaRPr>
          </a:p>
        </p:txBody>
      </p:sp>
      <p:pic>
        <p:nvPicPr>
          <p:cNvPr id="3" name="Picture 4" descr="C:\Documents and Settings\User\Рабочий стол\nasos_scheme.gif">
            <a:extLst>
              <a:ext uri="{FF2B5EF4-FFF2-40B4-BE49-F238E27FC236}">
                <a16:creationId xmlns:a16="http://schemas.microsoft.com/office/drawing/2014/main" id="{7DE511C0-6965-4BF0-9971-D99EB8BC4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88" y="3313739"/>
            <a:ext cx="3136231" cy="31971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Documents and Settings\User\Рабочий стол\pl.jpg">
            <a:extLst>
              <a:ext uri="{FF2B5EF4-FFF2-40B4-BE49-F238E27FC236}">
                <a16:creationId xmlns:a16="http://schemas.microsoft.com/office/drawing/2014/main" id="{92495F4C-10C3-473F-B43C-63C4751DB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158" y="3313739"/>
            <a:ext cx="3766294" cy="29523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C:\Documents and Settings\User\Рабочий стол\pump1.jpg">
            <a:extLst>
              <a:ext uri="{FF2B5EF4-FFF2-40B4-BE49-F238E27FC236}">
                <a16:creationId xmlns:a16="http://schemas.microsoft.com/office/drawing/2014/main" id="{9F80F261-6807-4D8A-9A05-FB6C7E106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167" y="3429000"/>
            <a:ext cx="2475998"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22C006D-5D9C-4507-8B10-00D163AE1E50}"/>
              </a:ext>
            </a:extLst>
          </p:cNvPr>
          <p:cNvSpPr/>
          <p:nvPr/>
        </p:nvSpPr>
        <p:spPr>
          <a:xfrm>
            <a:off x="3462353" y="87338"/>
            <a:ext cx="3888432"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Plunjerli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spTree>
    <p:extLst>
      <p:ext uri="{BB962C8B-B14F-4D97-AF65-F5344CB8AC3E}">
        <p14:creationId xmlns:p14="http://schemas.microsoft.com/office/powerpoint/2010/main" val="1840923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0A8125-C708-4062-B1F4-C4966FB42727}"/>
              </a:ext>
            </a:extLst>
          </p:cNvPr>
          <p:cNvSpPr txBox="1">
            <a:spLocks/>
          </p:cNvSpPr>
          <p:nvPr/>
        </p:nvSpPr>
        <p:spPr>
          <a:xfrm>
            <a:off x="1005890" y="-14514"/>
            <a:ext cx="9384936" cy="69269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u="sng" dirty="0">
                <a:solidFill>
                  <a:srgbClr val="FF0000"/>
                </a:solidFill>
              </a:rPr>
              <a:t>Radial </a:t>
            </a:r>
            <a:r>
              <a:rPr lang="en-US" i="1" u="sng" dirty="0" err="1">
                <a:solidFill>
                  <a:srgbClr val="FF0000"/>
                </a:solidFill>
              </a:rPr>
              <a:t>plunjerli</a:t>
            </a:r>
            <a:r>
              <a:rPr lang="en-US" i="1" u="sng" dirty="0">
                <a:solidFill>
                  <a:srgbClr val="FF0000"/>
                </a:solidFill>
              </a:rPr>
              <a:t> </a:t>
            </a:r>
            <a:r>
              <a:rPr lang="en-US" i="1" u="sng" dirty="0" err="1">
                <a:solidFill>
                  <a:srgbClr val="FF0000"/>
                </a:solidFill>
              </a:rPr>
              <a:t>gidromashina</a:t>
            </a:r>
            <a:endParaRPr lang="ru-RU" i="1" u="sng" dirty="0">
              <a:solidFill>
                <a:srgbClr val="FF0000"/>
              </a:solidFill>
            </a:endParaRPr>
          </a:p>
        </p:txBody>
      </p:sp>
      <p:sp>
        <p:nvSpPr>
          <p:cNvPr id="3" name="Объект 2">
            <a:extLst>
              <a:ext uri="{FF2B5EF4-FFF2-40B4-BE49-F238E27FC236}">
                <a16:creationId xmlns:a16="http://schemas.microsoft.com/office/drawing/2014/main" id="{8E12888B-F4C1-4684-9E19-6DE71BFA3A59}"/>
              </a:ext>
            </a:extLst>
          </p:cNvPr>
          <p:cNvSpPr txBox="1">
            <a:spLocks/>
          </p:cNvSpPr>
          <p:nvPr/>
        </p:nvSpPr>
        <p:spPr>
          <a:xfrm>
            <a:off x="4655841" y="1196752"/>
            <a:ext cx="7159642" cy="5400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itchFamily="18" charset="0"/>
                <a:cs typeface="Times New Roman" pitchFamily="18" charset="0"/>
              </a:rPr>
              <a:t>Bu </a:t>
            </a:r>
            <a:r>
              <a:rPr lang="en-US" sz="2000" dirty="0" err="1">
                <a:latin typeface="Times New Roman" pitchFamily="18" charset="0"/>
                <a:cs typeface="Times New Roman" pitchFamily="18" charset="0"/>
              </a:rPr>
              <a:t>gidromashina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nasos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rejimidan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ko’ra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gidromator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rejimida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ko’proq</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qo’llaniladi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Markazdan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xarakatlanuvchi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plunjerli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gidro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mashinalarda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inertsiya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momentining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kattaligi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tufayli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uning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maksimal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oboroti</a:t>
            </a:r>
            <a:r>
              <a:rPr lang="en-US" sz="2000" dirty="0">
                <a:latin typeface="Times New Roman" pitchFamily="18" charset="0"/>
                <a:cs typeface="Times New Roman" pitchFamily="18" charset="0"/>
              </a:rPr>
              <a:t> 1500 </a:t>
            </a:r>
            <a:r>
              <a:rPr lang="en-US" sz="2000" dirty="0" err="1">
                <a:latin typeface="Times New Roman" pitchFamily="18" charset="0"/>
                <a:cs typeface="Times New Roman" pitchFamily="18" charset="0"/>
              </a:rPr>
              <a:t>ayl</a:t>
            </a:r>
            <a:r>
              <a:rPr lang="en-US" sz="2000" dirty="0">
                <a:latin typeface="Times New Roman" pitchFamily="18" charset="0"/>
                <a:cs typeface="Times New Roman" pitchFamily="18" charset="0"/>
              </a:rPr>
              <a:t>/min dan </a:t>
            </a:r>
            <a:r>
              <a:rPr lang="en-US" sz="2000" dirty="0" err="1">
                <a:latin typeface="Times New Roman" pitchFamily="18" charset="0"/>
                <a:cs typeface="Times New Roman" pitchFamily="18" charset="0"/>
              </a:rPr>
              <a:t>oshmaydi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va</a:t>
            </a:r>
            <a:r>
              <a:rPr lang="en-US" sz="2000" dirty="0">
                <a:latin typeface="Times New Roman" pitchFamily="18" charset="0"/>
                <a:cs typeface="Times New Roman" pitchFamily="18" charset="0"/>
              </a:rPr>
              <a:t> u 35 MPa </a:t>
            </a:r>
            <a:r>
              <a:rPr lang="en-US" sz="2000" dirty="0" err="1">
                <a:latin typeface="Times New Roman" pitchFamily="18" charset="0"/>
                <a:cs typeface="Times New Roman" pitchFamily="18" charset="0"/>
              </a:rPr>
              <a:t>bosimgacha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ishlashi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mumkin</a:t>
            </a:r>
            <a:r>
              <a:rPr lang="en-US" sz="2000" dirty="0">
                <a:latin typeface="Times New Roman" pitchFamily="18" charset="0"/>
                <a:cs typeface="Times New Roman" pitchFamily="18" charset="0"/>
              </a:rPr>
              <a:t>.</a:t>
            </a:r>
          </a:p>
          <a:p>
            <a:pPr marL="0" indent="0">
              <a:buFont typeface="Arial" panose="020B0604020202020204" pitchFamily="34" charset="0"/>
              <a:buNone/>
            </a:pPr>
            <a:r>
              <a:rPr lang="en-US" sz="2000" dirty="0">
                <a:latin typeface="Times New Roman" pitchFamily="18" charset="0"/>
                <a:cs typeface="Times New Roman" pitchFamily="18" charset="0"/>
              </a:rPr>
              <a:t>                                                            </a:t>
            </a:r>
          </a:p>
          <a:p>
            <a:pPr marL="0" indent="0">
              <a:buFont typeface="Arial" panose="020B0604020202020204" pitchFamily="34" charset="0"/>
              <a:buNone/>
            </a:pPr>
            <a:r>
              <a:rPr lang="en-US" sz="2000" i="1" dirty="0">
                <a:latin typeface="Times New Roman" pitchFamily="18" charset="0"/>
                <a:cs typeface="Times New Roman" pitchFamily="18" charset="0"/>
              </a:rPr>
              <a:t>     </a:t>
            </a:r>
          </a:p>
          <a:p>
            <a:pPr marL="0" indent="0">
              <a:buFont typeface="Arial" panose="020B0604020202020204" pitchFamily="34" charset="0"/>
              <a:buNone/>
            </a:pPr>
            <a:r>
              <a:rPr lang="en-US" sz="2000" i="1" dirty="0">
                <a:latin typeface="Times New Roman" pitchFamily="18" charset="0"/>
                <a:cs typeface="Times New Roman" pitchFamily="18" charset="0"/>
              </a:rPr>
              <a:t>-</a:t>
            </a:r>
            <a:r>
              <a:rPr lang="en-US" sz="2000" dirty="0" err="1">
                <a:latin typeface="Times New Roman" pitchFamily="18" charset="0"/>
                <a:cs typeface="Times New Roman" pitchFamily="18" charset="0"/>
              </a:rPr>
              <a:t>Markazdan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xarakatlanuvchi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porshenli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giromashinaning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ishlash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prinsipi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ichki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ko’rinishi</a:t>
            </a:r>
            <a:r>
              <a:rPr lang="en-US" sz="2000" dirty="0">
                <a:latin typeface="Times New Roman" pitchFamily="18" charset="0"/>
                <a:cs typeface="Times New Roman" pitchFamily="18" charset="0"/>
              </a:rPr>
              <a:t>.</a:t>
            </a:r>
          </a:p>
          <a:p>
            <a:pPr marL="0" indent="0">
              <a:buFont typeface="Arial" panose="020B0604020202020204" pitchFamily="34" charset="0"/>
              <a:buNone/>
            </a:pPr>
            <a:r>
              <a:rPr lang="en-US" sz="2000" i="1" dirty="0">
                <a:latin typeface="Times New Roman" pitchFamily="18" charset="0"/>
                <a:cs typeface="Times New Roman" pitchFamily="18" charset="0"/>
              </a:rPr>
              <a:t>                                                                                      </a:t>
            </a:r>
            <a:r>
              <a:rPr lang="en-US" sz="2000" dirty="0">
                <a:latin typeface="Times New Roman" pitchFamily="18" charset="0"/>
                <a:cs typeface="Times New Roman" pitchFamily="18" charset="0"/>
              </a:rPr>
              <a:t>                                                       </a:t>
            </a:r>
            <a:endParaRPr lang="ru-RU" sz="2000" dirty="0">
              <a:latin typeface="Times New Roman" pitchFamily="18" charset="0"/>
              <a:cs typeface="Times New Roman" pitchFamily="18" charset="0"/>
            </a:endParaRPr>
          </a:p>
        </p:txBody>
      </p:sp>
      <p:pic>
        <p:nvPicPr>
          <p:cNvPr id="4" name="Picture 2" descr="C:\Documents and Settings\User\Рабочий стол\raialno plunjer.jpg">
            <a:extLst>
              <a:ext uri="{FF2B5EF4-FFF2-40B4-BE49-F238E27FC236}">
                <a16:creationId xmlns:a16="http://schemas.microsoft.com/office/drawing/2014/main" id="{C5BF57A8-E510-4548-8B7E-2BD901DB6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07" y="1196752"/>
            <a:ext cx="3668819" cy="23042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Documents and Settings\User\Рабочий стол\rad plunjer.gif">
            <a:extLst>
              <a:ext uri="{FF2B5EF4-FFF2-40B4-BE49-F238E27FC236}">
                <a16:creationId xmlns:a16="http://schemas.microsoft.com/office/drawing/2014/main" id="{26B7A42F-5150-49F9-A03E-C5C8AE90EC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9907" y="3573016"/>
            <a:ext cx="3668819"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00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702F21-8B43-4BE4-81B8-F5FCC0893092}"/>
              </a:ext>
            </a:extLst>
          </p:cNvPr>
          <p:cNvSpPr txBox="1">
            <a:spLocks/>
          </p:cNvSpPr>
          <p:nvPr/>
        </p:nvSpPr>
        <p:spPr>
          <a:xfrm>
            <a:off x="2195735" y="21382"/>
            <a:ext cx="7217205" cy="8873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rgbClr val="FF0000"/>
                </a:solidFill>
                <a:latin typeface="Times New Roman" panose="02020603050405020304" pitchFamily="18" charset="0"/>
                <a:cs typeface="Times New Roman" panose="02020603050405020304" pitchFamily="18" charset="0"/>
              </a:rPr>
              <a:t>Aksial</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plunjerli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nasos</a:t>
            </a:r>
            <a:r>
              <a:rPr lang="en-US" sz="3600" dirty="0">
                <a:solidFill>
                  <a:srgbClr val="FF0000"/>
                </a:solidFill>
              </a:rPr>
              <a:t>.</a:t>
            </a:r>
            <a:endParaRPr lang="ru-RU" sz="3600" dirty="0">
              <a:solidFill>
                <a:srgbClr val="FF0000"/>
              </a:solidFill>
            </a:endParaRPr>
          </a:p>
        </p:txBody>
      </p:sp>
      <p:sp>
        <p:nvSpPr>
          <p:cNvPr id="3" name="Объект 2">
            <a:extLst>
              <a:ext uri="{FF2B5EF4-FFF2-40B4-BE49-F238E27FC236}">
                <a16:creationId xmlns:a16="http://schemas.microsoft.com/office/drawing/2014/main" id="{45DC4E27-B1C1-445B-95ED-BF3DCB479A63}"/>
              </a:ext>
            </a:extLst>
          </p:cNvPr>
          <p:cNvSpPr txBox="1">
            <a:spLocks/>
          </p:cNvSpPr>
          <p:nvPr/>
        </p:nvSpPr>
        <p:spPr>
          <a:xfrm>
            <a:off x="5002306" y="865076"/>
            <a:ext cx="6203574" cy="34917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err="1">
                <a:latin typeface="Times New Roman" pitchFamily="18" charset="0"/>
                <a:cs typeface="Times New Roman" pitchFamily="18" charset="0"/>
              </a:rPr>
              <a:t>Aksial</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plunjerli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nasoslar</a:t>
            </a:r>
            <a:r>
              <a:rPr lang="en-US" sz="3200" dirty="0">
                <a:latin typeface="Times New Roman" pitchFamily="18" charset="0"/>
                <a:cs typeface="Times New Roman" pitchFamily="18" charset="0"/>
              </a:rPr>
              <a:t>  radial </a:t>
            </a:r>
            <a:r>
              <a:rPr lang="en-US" sz="3200" dirty="0" err="1">
                <a:latin typeface="Times New Roman" pitchFamily="18" charset="0"/>
                <a:cs typeface="Times New Roman" pitchFamily="18" charset="0"/>
              </a:rPr>
              <a:t>plunjerli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nasoslarga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nisbatan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keng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qo’llaniladi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Aylanish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chastotasini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diapazonini</a:t>
            </a:r>
            <a:r>
              <a:rPr lang="en-US" sz="3200" dirty="0">
                <a:latin typeface="Times New Roman" pitchFamily="18" charset="0"/>
                <a:cs typeface="Times New Roman" pitchFamily="18" charset="0"/>
              </a:rPr>
              <a:t> 500-4000 </a:t>
            </a:r>
            <a:r>
              <a:rPr lang="en-US" sz="3200" dirty="0" err="1">
                <a:latin typeface="Times New Roman" pitchFamily="18" charset="0"/>
                <a:cs typeface="Times New Roman" pitchFamily="18" charset="0"/>
              </a:rPr>
              <a:t>ayl</a:t>
            </a:r>
            <a:r>
              <a:rPr lang="en-US" sz="3200" dirty="0">
                <a:latin typeface="Times New Roman" pitchFamily="18" charset="0"/>
                <a:cs typeface="Times New Roman" pitchFamily="18" charset="0"/>
              </a:rPr>
              <a:t>/min </a:t>
            </a:r>
            <a:r>
              <a:rPr lang="en-US" sz="3200" dirty="0" err="1">
                <a:latin typeface="Times New Roman" pitchFamily="18" charset="0"/>
                <a:cs typeface="Times New Roman" pitchFamily="18" charset="0"/>
              </a:rPr>
              <a:t>oralig’ida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rostlash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mumkin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uning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bosimi</a:t>
            </a:r>
            <a:r>
              <a:rPr lang="en-US" sz="3200" dirty="0">
                <a:latin typeface="Times New Roman" pitchFamily="18" charset="0"/>
                <a:cs typeface="Times New Roman" pitchFamily="18" charset="0"/>
              </a:rPr>
              <a:t> </a:t>
            </a:r>
          </a:p>
          <a:p>
            <a:r>
              <a:rPr lang="en-US" sz="3200" dirty="0">
                <a:latin typeface="Times New Roman" pitchFamily="18" charset="0"/>
                <a:cs typeface="Times New Roman" pitchFamily="18" charset="0"/>
              </a:rPr>
              <a:t>H=35-40 </a:t>
            </a:r>
            <a:r>
              <a:rPr lang="ru-RU" sz="3200" dirty="0">
                <a:latin typeface="Times New Roman" pitchFamily="18" charset="0"/>
                <a:cs typeface="Times New Roman" pitchFamily="18" charset="0"/>
              </a:rPr>
              <a:t>Мпа </a:t>
            </a:r>
            <a:r>
              <a:rPr lang="en-US" sz="3200" dirty="0" err="1">
                <a:latin typeface="Times New Roman" pitchFamily="18" charset="0"/>
                <a:cs typeface="Times New Roman" pitchFamily="18" charset="0"/>
              </a:rPr>
              <a:t>gacha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bo’ladi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Suyuqlikni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uzatish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patida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pulsatsiyani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kamaytirish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maqsadida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plunjerlar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toq</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olinadi</a:t>
            </a:r>
            <a:r>
              <a:rPr lang="en-US" sz="3200" dirty="0">
                <a:latin typeface="Times New Roman" pitchFamily="18" charset="0"/>
                <a:cs typeface="Times New Roman" pitchFamily="18" charset="0"/>
              </a:rPr>
              <a:t>.</a:t>
            </a:r>
            <a:endParaRPr lang="ru-RU" sz="3200" dirty="0">
              <a:latin typeface="Times New Roman" pitchFamily="18" charset="0"/>
              <a:cs typeface="Times New Roman" pitchFamily="18" charset="0"/>
            </a:endParaRPr>
          </a:p>
        </p:txBody>
      </p:sp>
      <p:pic>
        <p:nvPicPr>
          <p:cNvPr id="4" name="Picture 2" descr="C:\Documents and Settings\User\Рабочий стол\Новая папка (2)\Swashplate_anim_metal.gif">
            <a:extLst>
              <a:ext uri="{FF2B5EF4-FFF2-40B4-BE49-F238E27FC236}">
                <a16:creationId xmlns:a16="http://schemas.microsoft.com/office/drawing/2014/main" id="{833665E2-25FB-445D-AAAE-4244E708F0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6805" y="908720"/>
            <a:ext cx="421416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Documents and Settings\User\Рабочий стол\Новая папка (2)\AxiPis-Anim.gif">
            <a:extLst>
              <a:ext uri="{FF2B5EF4-FFF2-40B4-BE49-F238E27FC236}">
                <a16:creationId xmlns:a16="http://schemas.microsoft.com/office/drawing/2014/main" id="{041D372C-CE15-4AA9-AA94-6ADF20C5D7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6204" y="3717032"/>
            <a:ext cx="4247432" cy="29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2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a:extLst>
              <a:ext uri="{FF2B5EF4-FFF2-40B4-BE49-F238E27FC236}">
                <a16:creationId xmlns:a16="http://schemas.microsoft.com/office/drawing/2014/main" id="{E00B9594-E6CF-449F-883F-C3BDC28310C6}"/>
              </a:ext>
            </a:extLst>
          </p:cNvPr>
          <p:cNvSpPr txBox="1">
            <a:spLocks/>
          </p:cNvSpPr>
          <p:nvPr/>
        </p:nvSpPr>
        <p:spPr>
          <a:xfrm>
            <a:off x="521042" y="817101"/>
            <a:ext cx="9538254" cy="27706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err="1"/>
              <a:t>Diofragmali</a:t>
            </a:r>
            <a:r>
              <a:rPr lang="en-US" sz="2200" dirty="0"/>
              <a:t> </a:t>
            </a:r>
            <a:r>
              <a:rPr lang="en-US" sz="2200" dirty="0" err="1"/>
              <a:t>nasoslarning</a:t>
            </a:r>
            <a:r>
              <a:rPr lang="en-US" sz="2200" dirty="0"/>
              <a:t> </a:t>
            </a:r>
            <a:r>
              <a:rPr lang="en-US" sz="2200" dirty="0" err="1"/>
              <a:t>ishchi</a:t>
            </a:r>
            <a:r>
              <a:rPr lang="en-US" sz="2200" dirty="0"/>
              <a:t> </a:t>
            </a:r>
            <a:r>
              <a:rPr lang="en-US" sz="2200" dirty="0" err="1"/>
              <a:t>organi</a:t>
            </a:r>
            <a:r>
              <a:rPr lang="en-US" sz="2200" dirty="0"/>
              <a:t> </a:t>
            </a:r>
            <a:r>
              <a:rPr lang="en-US" sz="2200" dirty="0" err="1"/>
              <a:t>egiluvchan</a:t>
            </a:r>
            <a:r>
              <a:rPr lang="en-US" sz="2200" dirty="0"/>
              <a:t> </a:t>
            </a:r>
            <a:r>
              <a:rPr lang="en-US" sz="2200" dirty="0" err="1"/>
              <a:t>plastinalardan</a:t>
            </a:r>
            <a:r>
              <a:rPr lang="en-US" sz="2200" dirty="0"/>
              <a:t> (</a:t>
            </a:r>
            <a:r>
              <a:rPr lang="en-US" sz="2200" dirty="0" err="1"/>
              <a:t>membrana</a:t>
            </a:r>
            <a:r>
              <a:rPr lang="en-US" sz="2200" dirty="0"/>
              <a:t> </a:t>
            </a:r>
            <a:r>
              <a:rPr lang="en-US" sz="2200" dirty="0" err="1"/>
              <a:t>yoki</a:t>
            </a:r>
            <a:r>
              <a:rPr lang="en-US" sz="2200" dirty="0"/>
              <a:t> </a:t>
            </a:r>
            <a:r>
              <a:rPr lang="en-US" sz="2200" dirty="0" err="1"/>
              <a:t>diofragma</a:t>
            </a:r>
            <a:r>
              <a:rPr lang="en-US" sz="2200" dirty="0"/>
              <a:t>) </a:t>
            </a:r>
            <a:r>
              <a:rPr lang="en-US" sz="2200" dirty="0" err="1"/>
              <a:t>va</a:t>
            </a:r>
            <a:r>
              <a:rPr lang="en-US" sz="2200" dirty="0"/>
              <a:t> </a:t>
            </a:r>
            <a:r>
              <a:rPr lang="en-US" sz="2200" dirty="0" err="1"/>
              <a:t>uni</a:t>
            </a:r>
            <a:r>
              <a:rPr lang="en-US" sz="2200" dirty="0"/>
              <a:t> </a:t>
            </a:r>
            <a:r>
              <a:rPr lang="en-US" sz="2200" dirty="0" err="1"/>
              <a:t>xarakatga</a:t>
            </a:r>
            <a:r>
              <a:rPr lang="en-US" sz="2200" dirty="0"/>
              <a:t> </a:t>
            </a:r>
            <a:r>
              <a:rPr lang="en-US" sz="2200" dirty="0" err="1"/>
              <a:t>keltiruvchi</a:t>
            </a:r>
            <a:r>
              <a:rPr lang="en-US" sz="2200" dirty="0"/>
              <a:t> </a:t>
            </a:r>
            <a:r>
              <a:rPr lang="en-US" sz="2200" dirty="0" err="1"/>
              <a:t>richagli</a:t>
            </a:r>
            <a:r>
              <a:rPr lang="en-US" sz="2200" dirty="0"/>
              <a:t> </a:t>
            </a:r>
            <a:r>
              <a:rPr lang="en-US" sz="2200" dirty="0" err="1"/>
              <a:t>mexanizmdan</a:t>
            </a:r>
            <a:r>
              <a:rPr lang="en-US" sz="2200" dirty="0"/>
              <a:t> </a:t>
            </a:r>
            <a:r>
              <a:rPr lang="en-US" sz="2200" dirty="0" err="1"/>
              <a:t>tashkil</a:t>
            </a:r>
            <a:r>
              <a:rPr lang="en-US" sz="2200" dirty="0"/>
              <a:t> </a:t>
            </a:r>
            <a:r>
              <a:rPr lang="en-US" sz="2200" dirty="0" err="1"/>
              <a:t>topgan</a:t>
            </a:r>
            <a:r>
              <a:rPr lang="en-US" sz="2200" dirty="0"/>
              <a:t>. </a:t>
            </a:r>
            <a:r>
              <a:rPr lang="en-US" sz="2200" dirty="0" err="1"/>
              <a:t>Membranani</a:t>
            </a:r>
            <a:r>
              <a:rPr lang="en-US" sz="2200" dirty="0"/>
              <a:t> </a:t>
            </a:r>
            <a:r>
              <a:rPr lang="en-US" sz="2200" dirty="0" err="1"/>
              <a:t>ichiga</a:t>
            </a:r>
            <a:r>
              <a:rPr lang="en-US" sz="2200" dirty="0"/>
              <a:t> </a:t>
            </a:r>
            <a:r>
              <a:rPr lang="en-US" sz="2200" dirty="0" err="1"/>
              <a:t>siqilgan</a:t>
            </a:r>
            <a:r>
              <a:rPr lang="en-US" sz="2200" dirty="0"/>
              <a:t> </a:t>
            </a:r>
            <a:r>
              <a:rPr lang="en-US" sz="2200" dirty="0" err="1"/>
              <a:t>xavo</a:t>
            </a:r>
            <a:r>
              <a:rPr lang="en-US" sz="2200" dirty="0"/>
              <a:t> </a:t>
            </a:r>
            <a:r>
              <a:rPr lang="en-US" sz="2200" dirty="0" err="1"/>
              <a:t>uni</a:t>
            </a:r>
            <a:r>
              <a:rPr lang="en-US" sz="2200" dirty="0"/>
              <a:t> </a:t>
            </a:r>
            <a:r>
              <a:rPr lang="en-US" sz="2200" dirty="0" err="1"/>
              <a:t>xarakatga</a:t>
            </a:r>
            <a:r>
              <a:rPr lang="en-US" sz="2200" dirty="0"/>
              <a:t> </a:t>
            </a:r>
            <a:r>
              <a:rPr lang="en-US" sz="2200" dirty="0" err="1"/>
              <a:t>keltirib</a:t>
            </a:r>
            <a:r>
              <a:rPr lang="en-US" sz="2200" dirty="0"/>
              <a:t> </a:t>
            </a:r>
            <a:r>
              <a:rPr lang="en-US" sz="2200" dirty="0" err="1"/>
              <a:t>suyuqlikni</a:t>
            </a:r>
            <a:r>
              <a:rPr lang="en-US" sz="2200" dirty="0"/>
              <a:t> </a:t>
            </a:r>
            <a:r>
              <a:rPr lang="en-US" sz="2200" dirty="0" err="1"/>
              <a:t>siqib</a:t>
            </a:r>
            <a:r>
              <a:rPr lang="en-US" sz="2200" dirty="0"/>
              <a:t> </a:t>
            </a:r>
            <a:r>
              <a:rPr lang="en-US" sz="2200" dirty="0" err="1"/>
              <a:t>chiqaradi</a:t>
            </a:r>
            <a:r>
              <a:rPr lang="en-US" sz="2200" dirty="0"/>
              <a:t>. Bu </a:t>
            </a:r>
            <a:r>
              <a:rPr lang="en-US" sz="2200" dirty="0" err="1"/>
              <a:t>vaqtda</a:t>
            </a:r>
            <a:r>
              <a:rPr lang="en-US" sz="2200" dirty="0"/>
              <a:t> </a:t>
            </a:r>
            <a:r>
              <a:rPr lang="en-US" sz="2200" dirty="0" err="1"/>
              <a:t>ikkinchi</a:t>
            </a:r>
            <a:r>
              <a:rPr lang="en-US" sz="2200" dirty="0"/>
              <a:t> </a:t>
            </a:r>
            <a:r>
              <a:rPr lang="en-US" sz="2200" dirty="0" err="1"/>
              <a:t>membrana</a:t>
            </a:r>
            <a:r>
              <a:rPr lang="en-US" sz="2200" dirty="0"/>
              <a:t> </a:t>
            </a:r>
            <a:r>
              <a:rPr lang="en-US" sz="2200" dirty="0" err="1"/>
              <a:t>vakuum</a:t>
            </a:r>
            <a:r>
              <a:rPr lang="en-US" sz="2200" dirty="0"/>
              <a:t> </a:t>
            </a:r>
            <a:r>
              <a:rPr lang="en-US" sz="2200" dirty="0" err="1"/>
              <a:t>xosil</a:t>
            </a:r>
            <a:r>
              <a:rPr lang="en-US" sz="2200" dirty="0"/>
              <a:t> </a:t>
            </a:r>
            <a:r>
              <a:rPr lang="en-US" sz="2200" dirty="0" err="1"/>
              <a:t>qiladi</a:t>
            </a:r>
            <a:r>
              <a:rPr lang="en-US" sz="2200" dirty="0"/>
              <a:t> </a:t>
            </a:r>
            <a:r>
              <a:rPr lang="en-US" sz="2200" dirty="0" err="1"/>
              <a:t>va</a:t>
            </a:r>
            <a:r>
              <a:rPr lang="en-US" sz="2200" dirty="0"/>
              <a:t> </a:t>
            </a:r>
            <a:r>
              <a:rPr lang="en-US" sz="2200" dirty="0" err="1"/>
              <a:t>bu</a:t>
            </a:r>
            <a:r>
              <a:rPr lang="en-US" sz="2200" dirty="0"/>
              <a:t> </a:t>
            </a:r>
            <a:r>
              <a:rPr lang="en-US" sz="2200" dirty="0" err="1"/>
              <a:t>jarayon</a:t>
            </a:r>
            <a:r>
              <a:rPr lang="en-US" sz="2200" dirty="0"/>
              <a:t> </a:t>
            </a:r>
            <a:r>
              <a:rPr lang="en-US" sz="2200" dirty="0" err="1"/>
              <a:t>shu</a:t>
            </a:r>
            <a:r>
              <a:rPr lang="en-US" sz="2200" dirty="0"/>
              <a:t> </a:t>
            </a:r>
            <a:r>
              <a:rPr lang="en-US" sz="2200" dirty="0" err="1"/>
              <a:t>tarzda</a:t>
            </a:r>
            <a:r>
              <a:rPr lang="en-US" sz="2200" dirty="0"/>
              <a:t> </a:t>
            </a:r>
            <a:r>
              <a:rPr lang="en-US" sz="2200" dirty="0" err="1"/>
              <a:t>davom</a:t>
            </a:r>
            <a:r>
              <a:rPr lang="en-US" sz="2200" dirty="0"/>
              <a:t> </a:t>
            </a:r>
            <a:r>
              <a:rPr lang="en-US" sz="2200" dirty="0" err="1"/>
              <a:t>etadi</a:t>
            </a:r>
            <a:r>
              <a:rPr lang="en-US" sz="2200" dirty="0"/>
              <a:t>.  </a:t>
            </a:r>
            <a:endParaRPr lang="ru-RU" sz="2200" dirty="0"/>
          </a:p>
        </p:txBody>
      </p:sp>
      <p:pic>
        <p:nvPicPr>
          <p:cNvPr id="3" name="Picture 2" descr="C:\Documents and Settings\User\Рабочий стол\Новая папка (2)\AODD-Pumps.gif">
            <a:extLst>
              <a:ext uri="{FF2B5EF4-FFF2-40B4-BE49-F238E27FC236}">
                <a16:creationId xmlns:a16="http://schemas.microsoft.com/office/drawing/2014/main" id="{7F8C5F00-BDCF-42F4-A005-87BF8BE7472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2683" y="2838851"/>
            <a:ext cx="4590221" cy="3822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Documents and Settings\User\Рабочий стол\Новая папка (2)\15885_1.jpg">
            <a:extLst>
              <a:ext uri="{FF2B5EF4-FFF2-40B4-BE49-F238E27FC236}">
                <a16:creationId xmlns:a16="http://schemas.microsoft.com/office/drawing/2014/main" id="{4B17EC90-0F91-4836-BE71-26F7623A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294" y="2666041"/>
            <a:ext cx="4870043" cy="39953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C5E3CEDC-D1D4-4946-B811-AD454B9BEDD2}"/>
              </a:ext>
            </a:extLst>
          </p:cNvPr>
          <p:cNvSpPr/>
          <p:nvPr/>
        </p:nvSpPr>
        <p:spPr>
          <a:xfrm>
            <a:off x="2102366" y="196625"/>
            <a:ext cx="4172928" cy="4869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Diofragmali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spTree>
    <p:extLst>
      <p:ext uri="{BB962C8B-B14F-4D97-AF65-F5344CB8AC3E}">
        <p14:creationId xmlns:p14="http://schemas.microsoft.com/office/powerpoint/2010/main" val="80234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a:extLst>
              <a:ext uri="{FF2B5EF4-FFF2-40B4-BE49-F238E27FC236}">
                <a16:creationId xmlns:a16="http://schemas.microsoft.com/office/drawing/2014/main" id="{A4A4304B-DBF2-4CF4-860D-EF27F81A4602}"/>
              </a:ext>
            </a:extLst>
          </p:cNvPr>
          <p:cNvSpPr txBox="1">
            <a:spLocks/>
          </p:cNvSpPr>
          <p:nvPr/>
        </p:nvSpPr>
        <p:spPr>
          <a:xfrm>
            <a:off x="687719" y="253581"/>
            <a:ext cx="12897470" cy="31312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solidFill>
                  <a:srgbClr val="FF0000"/>
                </a:solidFill>
              </a:rPr>
              <a:t>Afzalliklari</a:t>
            </a:r>
            <a:r>
              <a:rPr lang="en-US" sz="1800" dirty="0">
                <a:solidFill>
                  <a:srgbClr val="FF0000"/>
                </a:solidFill>
              </a:rPr>
              <a:t>:</a:t>
            </a:r>
          </a:p>
          <a:p>
            <a:pPr marL="514350" indent="-514350">
              <a:buFont typeface="+mj-lt"/>
              <a:buAutoNum type="arabicPeriod"/>
            </a:pPr>
            <a:r>
              <a:rPr lang="en-US" sz="1800" dirty="0" err="1"/>
              <a:t>Konstruksiyasi</a:t>
            </a:r>
            <a:r>
              <a:rPr lang="en-US" sz="1800" dirty="0"/>
              <a:t> </a:t>
            </a:r>
            <a:r>
              <a:rPr lang="en-US" sz="1800" dirty="0" err="1"/>
              <a:t>oddiy</a:t>
            </a:r>
            <a:r>
              <a:rPr lang="en-US" sz="1800" dirty="0"/>
              <a:t> </a:t>
            </a:r>
            <a:r>
              <a:rPr lang="en-US" sz="1800" dirty="0" err="1"/>
              <a:t>va</a:t>
            </a:r>
            <a:r>
              <a:rPr lang="en-US" sz="1800" dirty="0"/>
              <a:t> </a:t>
            </a:r>
            <a:r>
              <a:rPr lang="en-US" sz="1800" dirty="0" err="1"/>
              <a:t>ishonchli</a:t>
            </a:r>
            <a:endParaRPr lang="en-US" sz="1800" dirty="0"/>
          </a:p>
          <a:p>
            <a:pPr marL="514350" indent="-514350">
              <a:buFont typeface="+mj-lt"/>
              <a:buAutoNum type="arabicPeriod"/>
            </a:pPr>
            <a:r>
              <a:rPr lang="en-US" sz="1800" dirty="0" err="1"/>
              <a:t>Dvigatel</a:t>
            </a:r>
            <a:r>
              <a:rPr lang="en-US" sz="1800" dirty="0"/>
              <a:t> </a:t>
            </a:r>
            <a:r>
              <a:rPr lang="en-US" sz="1800" dirty="0" err="1"/>
              <a:t>va</a:t>
            </a:r>
            <a:r>
              <a:rPr lang="en-US" sz="1800" dirty="0"/>
              <a:t> </a:t>
            </a:r>
            <a:r>
              <a:rPr lang="en-US" sz="1800" dirty="0" err="1"/>
              <a:t>reduktorlarni</a:t>
            </a:r>
            <a:r>
              <a:rPr lang="en-US" sz="1800" dirty="0"/>
              <a:t> </a:t>
            </a:r>
            <a:r>
              <a:rPr lang="en-US" sz="1800" dirty="0" err="1"/>
              <a:t>yo’qligi</a:t>
            </a:r>
            <a:r>
              <a:rPr lang="en-US" sz="1800" dirty="0"/>
              <a:t>, </a:t>
            </a:r>
            <a:r>
              <a:rPr lang="en-US" sz="1800" dirty="0" err="1"/>
              <a:t>maxkamlovchi</a:t>
            </a:r>
            <a:r>
              <a:rPr lang="en-US" sz="1800" dirty="0"/>
              <a:t> </a:t>
            </a:r>
            <a:r>
              <a:rPr lang="en-US" sz="1800" dirty="0" err="1"/>
              <a:t>podshibniklar</a:t>
            </a:r>
            <a:r>
              <a:rPr lang="en-US" sz="1800" dirty="0"/>
              <a:t> </a:t>
            </a:r>
            <a:r>
              <a:rPr lang="en-US" sz="1800" dirty="0" err="1"/>
              <a:t>va</a:t>
            </a:r>
            <a:r>
              <a:rPr lang="en-US" sz="1800" dirty="0"/>
              <a:t> </a:t>
            </a:r>
            <a:r>
              <a:rPr lang="en-US" sz="1800" dirty="0" err="1"/>
              <a:t>aylanuvchi</a:t>
            </a:r>
            <a:r>
              <a:rPr lang="en-US" sz="1800" dirty="0"/>
              <a:t> </a:t>
            </a:r>
            <a:r>
              <a:rPr lang="en-US" sz="1800" dirty="0" err="1"/>
              <a:t>qismlarini</a:t>
            </a:r>
            <a:r>
              <a:rPr lang="en-US" sz="1800" dirty="0"/>
              <a:t> </a:t>
            </a:r>
            <a:r>
              <a:rPr lang="en-US" sz="1800" dirty="0" err="1"/>
              <a:t>bo’lmasligi</a:t>
            </a:r>
            <a:r>
              <a:rPr lang="en-US" sz="1800" dirty="0"/>
              <a:t>.</a:t>
            </a:r>
          </a:p>
          <a:p>
            <a:pPr marL="514350" indent="-514350">
              <a:buFont typeface="+mj-lt"/>
              <a:buAutoNum type="arabicPeriod"/>
            </a:pPr>
            <a:r>
              <a:rPr lang="en-US" sz="1800" dirty="0" err="1"/>
              <a:t>Qulay</a:t>
            </a:r>
            <a:r>
              <a:rPr lang="en-US" sz="1800" dirty="0"/>
              <a:t> </a:t>
            </a:r>
            <a:r>
              <a:rPr lang="en-US" sz="1800" dirty="0" err="1"/>
              <a:t>o’lchamlari</a:t>
            </a:r>
            <a:r>
              <a:rPr lang="en-US" sz="1800" dirty="0"/>
              <a:t> </a:t>
            </a:r>
            <a:r>
              <a:rPr lang="en-US" sz="1800" dirty="0" err="1"/>
              <a:t>va</a:t>
            </a:r>
            <a:r>
              <a:rPr lang="en-US" sz="1800" dirty="0"/>
              <a:t> </a:t>
            </a:r>
            <a:r>
              <a:rPr lang="en-US" sz="1800" dirty="0" err="1"/>
              <a:t>yengilligi</a:t>
            </a:r>
            <a:r>
              <a:rPr lang="en-US" sz="1800" dirty="0"/>
              <a:t>.</a:t>
            </a:r>
          </a:p>
          <a:p>
            <a:pPr marL="514350" indent="-514350">
              <a:buFont typeface="+mj-lt"/>
              <a:buAutoNum type="arabicPeriod"/>
            </a:pPr>
            <a:r>
              <a:rPr lang="en-US" sz="1800" dirty="0" err="1"/>
              <a:t>Sarfni</a:t>
            </a:r>
            <a:r>
              <a:rPr lang="en-US" sz="1800" dirty="0"/>
              <a:t> </a:t>
            </a:r>
            <a:r>
              <a:rPr lang="en-US" sz="1800" dirty="0" err="1"/>
              <a:t>nazjrat</a:t>
            </a:r>
            <a:r>
              <a:rPr lang="en-US" sz="1800" dirty="0"/>
              <a:t> </a:t>
            </a:r>
            <a:r>
              <a:rPr lang="en-US" sz="1800" dirty="0" err="1"/>
              <a:t>qilishdagi</a:t>
            </a:r>
            <a:r>
              <a:rPr lang="en-US" sz="1800" dirty="0"/>
              <a:t> </a:t>
            </a:r>
            <a:r>
              <a:rPr lang="en-US" sz="1800" dirty="0" err="1"/>
              <a:t>oddiylik</a:t>
            </a:r>
            <a:r>
              <a:rPr lang="en-US" sz="1800" dirty="0"/>
              <a:t>- </a:t>
            </a:r>
            <a:r>
              <a:rPr lang="en-US" sz="1800" dirty="0" err="1"/>
              <a:t>xavo</a:t>
            </a:r>
            <a:r>
              <a:rPr lang="en-US" sz="1800" dirty="0"/>
              <a:t> </a:t>
            </a:r>
            <a:r>
              <a:rPr lang="en-US" sz="1800" dirty="0" err="1"/>
              <a:t>bosimini</a:t>
            </a:r>
            <a:r>
              <a:rPr lang="en-US" sz="1800" dirty="0"/>
              <a:t> </a:t>
            </a:r>
            <a:r>
              <a:rPr lang="en-US" sz="1800" dirty="0" err="1"/>
              <a:t>o’zgartirish</a:t>
            </a:r>
            <a:r>
              <a:rPr lang="en-US" sz="1800" dirty="0"/>
              <a:t> </a:t>
            </a:r>
            <a:r>
              <a:rPr lang="en-US" sz="1800" dirty="0" err="1"/>
              <a:t>bilan</a:t>
            </a:r>
            <a:r>
              <a:rPr lang="en-US" sz="1800" dirty="0"/>
              <a:t> </a:t>
            </a:r>
            <a:r>
              <a:rPr lang="en-US" sz="1800" dirty="0" err="1"/>
              <a:t>sarfni</a:t>
            </a:r>
            <a:r>
              <a:rPr lang="en-US" sz="1800" dirty="0"/>
              <a:t> 0 dan </a:t>
            </a:r>
            <a:r>
              <a:rPr lang="en-US" sz="1800" dirty="0" err="1"/>
              <a:t>maksimumgacha</a:t>
            </a:r>
            <a:r>
              <a:rPr lang="en-US" sz="1800" dirty="0"/>
              <a:t>  </a:t>
            </a:r>
            <a:r>
              <a:rPr lang="en-US" sz="1800" dirty="0" err="1"/>
              <a:t>o’zgartirish</a:t>
            </a:r>
            <a:r>
              <a:rPr lang="en-US" sz="1800" dirty="0"/>
              <a:t> </a:t>
            </a:r>
            <a:r>
              <a:rPr lang="en-US" sz="1800" dirty="0" err="1"/>
              <a:t>mumkin</a:t>
            </a:r>
            <a:r>
              <a:rPr lang="en-US" sz="1800" dirty="0"/>
              <a:t>.</a:t>
            </a:r>
          </a:p>
          <a:p>
            <a:pPr marL="514350" indent="-514350">
              <a:buFont typeface="+mj-lt"/>
              <a:buAutoNum type="arabicPeriod"/>
            </a:pPr>
            <a:r>
              <a:rPr lang="en-US" sz="1800" dirty="0" err="1"/>
              <a:t>Foydalanishdagi</a:t>
            </a:r>
            <a:r>
              <a:rPr lang="en-US" sz="1800" dirty="0"/>
              <a:t> </a:t>
            </a:r>
            <a:r>
              <a:rPr lang="en-US" sz="1800" dirty="0" err="1"/>
              <a:t>universalligi</a:t>
            </a:r>
            <a:r>
              <a:rPr lang="en-US" sz="1800" dirty="0"/>
              <a:t>- </a:t>
            </a:r>
            <a:r>
              <a:rPr lang="en-US" sz="1800" dirty="0" err="1"/>
              <a:t>suv</a:t>
            </a:r>
            <a:r>
              <a:rPr lang="en-US" sz="1800" dirty="0"/>
              <a:t>, </a:t>
            </a:r>
            <a:r>
              <a:rPr lang="en-US" sz="1800" dirty="0" err="1"/>
              <a:t>yopishqoq</a:t>
            </a:r>
            <a:r>
              <a:rPr lang="en-US" sz="1800" dirty="0"/>
              <a:t> </a:t>
            </a:r>
            <a:r>
              <a:rPr lang="en-US" sz="1800" dirty="0" err="1"/>
              <a:t>suyuqliklar</a:t>
            </a:r>
            <a:r>
              <a:rPr lang="en-US" sz="1800" dirty="0"/>
              <a:t> </a:t>
            </a:r>
            <a:r>
              <a:rPr lang="en-US" sz="1800" dirty="0" err="1"/>
              <a:t>va</a:t>
            </a:r>
            <a:r>
              <a:rPr lang="en-US" sz="1800" dirty="0"/>
              <a:t> </a:t>
            </a:r>
            <a:r>
              <a:rPr lang="en-US" sz="1800" dirty="0" err="1"/>
              <a:t>tarkibida</a:t>
            </a:r>
            <a:r>
              <a:rPr lang="en-US" sz="1800" dirty="0"/>
              <a:t> </a:t>
            </a:r>
            <a:r>
              <a:rPr lang="en-US" sz="1800" dirty="0" err="1"/>
              <a:t>qattiq</a:t>
            </a:r>
            <a:r>
              <a:rPr lang="en-US" sz="1800" dirty="0"/>
              <a:t> </a:t>
            </a:r>
            <a:r>
              <a:rPr lang="en-US" sz="1800" dirty="0" err="1"/>
              <a:t>aralashmali</a:t>
            </a:r>
            <a:r>
              <a:rPr lang="en-US" sz="1800" dirty="0"/>
              <a:t> </a:t>
            </a:r>
            <a:r>
              <a:rPr lang="en-US" sz="1800" dirty="0" err="1"/>
              <a:t>suyuqliklarda</a:t>
            </a:r>
            <a:r>
              <a:rPr lang="en-US" sz="1800" dirty="0"/>
              <a:t> </a:t>
            </a:r>
            <a:r>
              <a:rPr lang="en-US" sz="1800" dirty="0" err="1"/>
              <a:t>xam</a:t>
            </a:r>
            <a:r>
              <a:rPr lang="en-US" sz="1800" dirty="0"/>
              <a:t> </a:t>
            </a:r>
            <a:r>
              <a:rPr lang="en-US" sz="1800" dirty="0" err="1"/>
              <a:t>ishlay</a:t>
            </a:r>
            <a:r>
              <a:rPr lang="en-US" sz="1800" dirty="0"/>
              <a:t> </a:t>
            </a:r>
            <a:r>
              <a:rPr lang="en-US" sz="1800" dirty="0" err="1"/>
              <a:t>veradi</a:t>
            </a:r>
            <a:r>
              <a:rPr lang="en-US" sz="1800" dirty="0"/>
              <a:t>.</a:t>
            </a:r>
          </a:p>
          <a:p>
            <a:r>
              <a:rPr lang="en-US" sz="1800" dirty="0" err="1">
                <a:solidFill>
                  <a:srgbClr val="FF0000"/>
                </a:solidFill>
              </a:rPr>
              <a:t>Kamchiliklari</a:t>
            </a:r>
            <a:r>
              <a:rPr lang="en-US" sz="1800" dirty="0">
                <a:solidFill>
                  <a:srgbClr val="FF0000"/>
                </a:solidFill>
              </a:rPr>
              <a:t>:</a:t>
            </a:r>
          </a:p>
          <a:p>
            <a:pPr marL="514350" indent="-514350">
              <a:buFont typeface="+mj-lt"/>
              <a:buAutoNum type="arabicPeriod"/>
            </a:pPr>
            <a:r>
              <a:rPr lang="en-US" sz="1800" dirty="0" err="1"/>
              <a:t>Membranani</a:t>
            </a:r>
            <a:r>
              <a:rPr lang="en-US" sz="1800" dirty="0"/>
              <a:t> </a:t>
            </a:r>
            <a:r>
              <a:rPr lang="en-US" sz="1800" dirty="0" err="1"/>
              <a:t>ishlash</a:t>
            </a:r>
            <a:r>
              <a:rPr lang="en-US" sz="1800" dirty="0"/>
              <a:t> </a:t>
            </a:r>
            <a:r>
              <a:rPr lang="en-US" sz="1800" dirty="0" err="1"/>
              <a:t>vaqtida</a:t>
            </a:r>
            <a:r>
              <a:rPr lang="en-US" sz="1800" dirty="0"/>
              <a:t> </a:t>
            </a:r>
            <a:r>
              <a:rPr lang="en-US" sz="1800" dirty="0" err="1"/>
              <a:t>cho’zilishi</a:t>
            </a:r>
            <a:r>
              <a:rPr lang="en-US" sz="1800" dirty="0"/>
              <a:t> </a:t>
            </a:r>
            <a:r>
              <a:rPr lang="en-US" sz="1800" dirty="0" err="1"/>
              <a:t>natijasida</a:t>
            </a:r>
            <a:r>
              <a:rPr lang="en-US" sz="1800" dirty="0"/>
              <a:t> </a:t>
            </a:r>
            <a:r>
              <a:rPr lang="en-US" sz="1800" dirty="0" err="1"/>
              <a:t>tez</a:t>
            </a:r>
            <a:r>
              <a:rPr lang="en-US" sz="1800" dirty="0"/>
              <a:t> </a:t>
            </a:r>
            <a:r>
              <a:rPr lang="en-US" sz="1800" dirty="0" err="1"/>
              <a:t>yaroqsizlanishi</a:t>
            </a:r>
            <a:r>
              <a:rPr lang="en-US" sz="1800" dirty="0"/>
              <a:t>.</a:t>
            </a:r>
          </a:p>
          <a:p>
            <a:pPr marL="514350" indent="-514350">
              <a:buFont typeface="+mj-lt"/>
              <a:buAutoNum type="arabicPeriod"/>
            </a:pPr>
            <a:r>
              <a:rPr lang="en-US" sz="1800" dirty="0" err="1"/>
              <a:t>Klapanlarini</a:t>
            </a:r>
            <a:r>
              <a:rPr lang="en-US" sz="1800" dirty="0"/>
              <a:t> </a:t>
            </a:r>
            <a:r>
              <a:rPr lang="en-US" sz="1800" dirty="0" err="1"/>
              <a:t>ifloslanishi</a:t>
            </a:r>
            <a:r>
              <a:rPr lang="en-US" sz="1800" dirty="0"/>
              <a:t> </a:t>
            </a:r>
            <a:r>
              <a:rPr lang="en-US" sz="1800" dirty="0" err="1"/>
              <a:t>natijasida</a:t>
            </a:r>
            <a:r>
              <a:rPr lang="en-US" sz="1800" dirty="0"/>
              <a:t> </a:t>
            </a:r>
            <a:r>
              <a:rPr lang="en-US" sz="1800" dirty="0" err="1"/>
              <a:t>tez</a:t>
            </a:r>
            <a:r>
              <a:rPr lang="en-US" sz="1800" dirty="0"/>
              <a:t> </a:t>
            </a:r>
            <a:r>
              <a:rPr lang="en-US" sz="1800" dirty="0" err="1"/>
              <a:t>ishdan</a:t>
            </a:r>
            <a:r>
              <a:rPr lang="en-US" sz="1800" dirty="0"/>
              <a:t> </a:t>
            </a:r>
            <a:r>
              <a:rPr lang="en-US" sz="1800" dirty="0" err="1"/>
              <a:t>chiqishi</a:t>
            </a:r>
            <a:r>
              <a:rPr lang="en-US" sz="1800" dirty="0"/>
              <a:t>.</a:t>
            </a:r>
            <a:endParaRPr lang="ru-RU" sz="1800" dirty="0"/>
          </a:p>
        </p:txBody>
      </p:sp>
      <p:pic>
        <p:nvPicPr>
          <p:cNvPr id="3" name="Picture 2">
            <a:extLst>
              <a:ext uri="{FF2B5EF4-FFF2-40B4-BE49-F238E27FC236}">
                <a16:creationId xmlns:a16="http://schemas.microsoft.com/office/drawing/2014/main" id="{9D46F927-4CD5-497B-8CA9-3AD460CFC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99" y="4020871"/>
            <a:ext cx="5899620" cy="26109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AA0B0C4-9982-4240-977B-8D3E2827C6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150" y="3892991"/>
            <a:ext cx="4223791" cy="296500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70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a:extLst>
              <a:ext uri="{FF2B5EF4-FFF2-40B4-BE49-F238E27FC236}">
                <a16:creationId xmlns:a16="http://schemas.microsoft.com/office/drawing/2014/main" id="{C17F00BB-F3B0-440C-9DE4-89B9BDA36C6A}"/>
              </a:ext>
            </a:extLst>
          </p:cNvPr>
          <p:cNvSpPr txBox="1">
            <a:spLocks/>
          </p:cNvSpPr>
          <p:nvPr/>
        </p:nvSpPr>
        <p:spPr>
          <a:xfrm>
            <a:off x="972914" y="3653675"/>
            <a:ext cx="10125391" cy="2747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R</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t</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rli</a:t>
            </a:r>
            <a:r>
              <a:rPr lang="en-US" sz="2400" dirty="0">
                <a:latin typeface="Times New Roman" panose="02020603050405020304" pitchFamily="18" charset="0"/>
                <a:cs typeface="Times New Roman" panose="02020603050405020304" pitchFamily="18" charset="0"/>
              </a:rPr>
              <a:t>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sl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r </a:t>
            </a:r>
            <a:r>
              <a:rPr lang="en-US" sz="2400" dirty="0" err="1">
                <a:latin typeface="Times New Roman" panose="02020603050405020304" pitchFamily="18" charset="0"/>
                <a:cs typeface="Times New Roman" panose="02020603050405020304" pitchFamily="18" charset="0"/>
              </a:rPr>
              <a:t>ishchi</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ка</a:t>
            </a:r>
            <a:r>
              <a:rPr lang="en-US" sz="2400" dirty="0">
                <a:latin typeface="Times New Roman" panose="02020603050405020304" pitchFamily="18" charset="0"/>
                <a:cs typeface="Times New Roman" panose="02020603050405020304" pitchFamily="18" charset="0"/>
              </a:rPr>
              <a:t>m</a:t>
            </a:r>
            <a:r>
              <a:rPr lang="ru-RU" sz="2400" dirty="0">
                <a:latin typeface="Times New Roman" panose="02020603050405020304" pitchFamily="18" charset="0"/>
                <a:cs typeface="Times New Roman" panose="02020603050405020304" pitchFamily="18" charset="0"/>
              </a:rPr>
              <a:t>е</a:t>
            </a:r>
            <a:r>
              <a:rPr lang="en-US" sz="2400" dirty="0">
                <a:latin typeface="Times New Roman" panose="02020603050405020304" pitchFamily="18" charset="0"/>
                <a:cs typeface="Times New Roman" panose="02020603050405020304" pitchFamily="18" charset="0"/>
              </a:rPr>
              <a:t>r</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d</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suyuqli</a:t>
            </a:r>
            <a:r>
              <a:rPr lang="ru-RU" sz="2400" dirty="0">
                <a:latin typeface="Times New Roman" panose="02020603050405020304" pitchFamily="18" charset="0"/>
                <a:cs typeface="Times New Roman" panose="02020603050405020304" pitchFamily="18" charset="0"/>
              </a:rPr>
              <a:t>к</a:t>
            </a:r>
            <a:r>
              <a:rPr lang="en-US" sz="2400" dirty="0" err="1">
                <a:latin typeface="Times New Roman" panose="02020603050405020304" pitchFamily="18" charset="0"/>
                <a:cs typeface="Times New Roman" panose="02020603050405020304" pitchFamily="18" charset="0"/>
              </a:rPr>
              <a:t>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siqib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chiq</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rish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prinsipid</a:t>
            </a:r>
            <a:r>
              <a:rPr lang="ru-RU" sz="2400" dirty="0">
                <a:latin typeface="Times New Roman" panose="02020603050405020304" pitchFamily="18" charset="0"/>
                <a:cs typeface="Times New Roman" panose="02020603050405020304" pitchFamily="18" charset="0"/>
              </a:rPr>
              <a:t>а </a:t>
            </a:r>
            <a:r>
              <a:rPr lang="en-US" sz="2400" dirty="0" err="1">
                <a:latin typeface="Times New Roman" panose="02020603050405020304" pitchFamily="18" charset="0"/>
                <a:cs typeface="Times New Roman" panose="02020603050405020304" pitchFamily="18" charset="0"/>
              </a:rPr>
              <a:t>ishl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ydig</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 </a:t>
            </a:r>
            <a:r>
              <a:rPr lang="ru-RU" sz="2400" dirty="0">
                <a:latin typeface="Times New Roman" panose="02020603050405020304" pitchFamily="18" charset="0"/>
                <a:cs typeface="Times New Roman" panose="02020603050405020304" pitchFamily="18" charset="0"/>
              </a:rPr>
              <a:t>ха</a:t>
            </a:r>
            <a:r>
              <a:rPr lang="en-US" sz="2400" dirty="0" err="1">
                <a:latin typeface="Times New Roman" panose="02020603050405020304" pitchFamily="18" charset="0"/>
                <a:cs typeface="Times New Roman" panose="02020603050405020304" pitchFamily="18" charset="0"/>
              </a:rPr>
              <a:t>jmiy</a:t>
            </a:r>
            <a:r>
              <a:rPr lang="en-US" sz="2400" dirty="0">
                <a:latin typeface="Times New Roman" panose="02020603050405020304" pitchFamily="18" charset="0"/>
                <a:cs typeface="Times New Roman" panose="02020603050405020304" pitchFamily="18" charset="0"/>
              </a:rPr>
              <a:t>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sl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r guru</a:t>
            </a:r>
            <a:r>
              <a:rPr lang="ru-RU" sz="2400" dirty="0">
                <a:latin typeface="Times New Roman" panose="02020603050405020304" pitchFamily="18" charset="0"/>
                <a:cs typeface="Times New Roman" panose="02020603050405020304" pitchFamily="18" charset="0"/>
              </a:rPr>
              <a:t>х</a:t>
            </a:r>
            <a:r>
              <a:rPr lang="en-US" sz="2400" dirty="0" err="1">
                <a:latin typeface="Times New Roman" panose="02020603050405020304" pitchFamily="18" charset="0"/>
                <a:cs typeface="Times New Roman" panose="02020603050405020304" pitchFamily="18" charset="0"/>
              </a:rPr>
              <a:t>ig</a:t>
            </a:r>
            <a:r>
              <a:rPr lang="ru-RU" sz="2400" dirty="0">
                <a:latin typeface="Times New Roman" panose="02020603050405020304" pitchFamily="18" charset="0"/>
                <a:cs typeface="Times New Roman" panose="02020603050405020304" pitchFamily="18" charset="0"/>
              </a:rPr>
              <a:t>а к</a:t>
            </a:r>
            <a:r>
              <a:rPr lang="en-US" sz="2400" dirty="0" err="1">
                <a:latin typeface="Times New Roman" panose="02020603050405020304" pitchFamily="18" charset="0"/>
                <a:cs typeface="Times New Roman" panose="02020603050405020304" pitchFamily="18" charset="0"/>
              </a:rPr>
              <a:t>ir</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di. </a:t>
            </a:r>
            <a:r>
              <a:rPr lang="en-US" sz="2400" dirty="0" err="1">
                <a:latin typeface="Times New Roman" panose="02020603050405020304" pitchFamily="18" charset="0"/>
                <a:cs typeface="Times New Roman" panose="02020603050405020304" pitchFamily="18" charset="0"/>
              </a:rPr>
              <a:t>Siqib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chiq</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ruvchi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sif</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tid</a:t>
            </a:r>
            <a:r>
              <a:rPr lang="ru-RU" sz="2400" dirty="0">
                <a:latin typeface="Times New Roman" panose="02020603050405020304" pitchFamily="18" charset="0"/>
                <a:cs typeface="Times New Roman" panose="02020603050405020304" pitchFamily="18" charset="0"/>
              </a:rPr>
              <a:t>а </a:t>
            </a:r>
            <a:r>
              <a:rPr lang="en-US" sz="2400" dirty="0" err="1">
                <a:solidFill>
                  <a:srgbClr val="FF0000"/>
                </a:solidFill>
                <a:latin typeface="Times New Roman" panose="02020603050405020304" pitchFamily="18" charset="0"/>
                <a:cs typeface="Times New Roman" panose="02020603050405020304" pitchFamily="18" charset="0"/>
              </a:rPr>
              <a:t>sh</a:t>
            </a:r>
            <a:r>
              <a:rPr lang="ru-RU" sz="2400" dirty="0">
                <a:solidFill>
                  <a:srgbClr val="FF0000"/>
                </a:solidFill>
                <a:latin typeface="Times New Roman" panose="02020603050405020304" pitchFamily="18" charset="0"/>
                <a:cs typeface="Times New Roman" panose="02020603050405020304" pitchFamily="18" charset="0"/>
              </a:rPr>
              <a:t>е</a:t>
            </a:r>
            <a:r>
              <a:rPr lang="en-US" sz="2400" dirty="0" err="1">
                <a:solidFill>
                  <a:srgbClr val="FF0000"/>
                </a:solidFill>
                <a:latin typeface="Times New Roman" panose="02020603050405020304" pitchFamily="18" charset="0"/>
                <a:cs typeface="Times New Roman" panose="02020603050405020304" pitchFamily="18" charset="0"/>
              </a:rPr>
              <a:t>st</a:t>
            </a:r>
            <a:r>
              <a:rPr lang="ru-RU" sz="2400" dirty="0">
                <a:solidFill>
                  <a:srgbClr val="FF0000"/>
                </a:solidFill>
                <a:latin typeface="Times New Roman" panose="02020603050405020304" pitchFamily="18" charset="0"/>
                <a:cs typeface="Times New Roman" panose="02020603050405020304" pitchFamily="18" charset="0"/>
              </a:rPr>
              <a:t>е</a:t>
            </a:r>
            <a:r>
              <a:rPr lang="en-US" sz="2400" dirty="0" err="1">
                <a:solidFill>
                  <a:srgbClr val="FF0000"/>
                </a:solidFill>
                <a:latin typeface="Times New Roman" panose="02020603050405020304" pitchFamily="18" charset="0"/>
                <a:cs typeface="Times New Roman" panose="02020603050405020304" pitchFamily="18" charset="0"/>
              </a:rPr>
              <a:t>rn</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a:solidFill>
                  <a:srgbClr val="FF0000"/>
                </a:solidFill>
                <a:latin typeface="Times New Roman" panose="02020603050405020304" pitchFamily="18" charset="0"/>
                <a:cs typeface="Times New Roman" panose="02020603050405020304" pitchFamily="18" charset="0"/>
              </a:rPr>
              <a:t>l</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a:solidFill>
                  <a:srgbClr val="FF0000"/>
                </a:solidFill>
                <a:latin typeface="Times New Roman" panose="02020603050405020304" pitchFamily="18" charset="0"/>
                <a:cs typeface="Times New Roman" panose="02020603050405020304" pitchFamily="18" charset="0"/>
              </a:rPr>
              <a:t>r </a:t>
            </a:r>
            <a:r>
              <a:rPr lang="en-US" sz="2400" dirty="0" err="1">
                <a:solidFill>
                  <a:srgbClr val="FF0000"/>
                </a:solidFill>
                <a:latin typeface="Times New Roman" panose="02020603050405020304" pitchFamily="18" charset="0"/>
                <a:cs typeface="Times New Roman" panose="02020603050405020304" pitchFamily="18" charset="0"/>
              </a:rPr>
              <a:t>tishl</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err="1">
                <a:solidFill>
                  <a:srgbClr val="FF0000"/>
                </a:solidFill>
                <a:latin typeface="Times New Roman" panose="02020603050405020304" pitchFamily="18" charset="0"/>
                <a:cs typeface="Times New Roman" panose="02020603050405020304" pitchFamily="18" charset="0"/>
              </a:rPr>
              <a:t>ri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vintl</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a:solidFill>
                  <a:srgbClr val="FF0000"/>
                </a:solidFill>
                <a:latin typeface="Times New Roman" panose="02020603050405020304" pitchFamily="18" charset="0"/>
                <a:cs typeface="Times New Roman" panose="02020603050405020304" pitchFamily="18" charset="0"/>
              </a:rPr>
              <a:t>r, pl</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err="1">
                <a:solidFill>
                  <a:srgbClr val="FF0000"/>
                </a:solidFill>
                <a:latin typeface="Times New Roman" panose="02020603050405020304" pitchFamily="18" charset="0"/>
                <a:cs typeface="Times New Roman" panose="02020603050405020304" pitchFamily="18" charset="0"/>
              </a:rPr>
              <a:t>stin</a:t>
            </a:r>
            <a:r>
              <a:rPr lang="ru-RU" sz="2400" dirty="0">
                <a:solidFill>
                  <a:srgbClr val="FF0000"/>
                </a:solidFill>
                <a:latin typeface="Times New Roman" panose="02020603050405020304" pitchFamily="18" charset="0"/>
                <a:cs typeface="Times New Roman" panose="02020603050405020304" pitchFamily="18" charset="0"/>
              </a:rPr>
              <a:t>ка</a:t>
            </a:r>
            <a:r>
              <a:rPr lang="en-US" sz="2400" dirty="0">
                <a:solidFill>
                  <a:srgbClr val="FF0000"/>
                </a:solidFill>
                <a:latin typeface="Times New Roman" panose="02020603050405020304" pitchFamily="18" charset="0"/>
                <a:cs typeface="Times New Roman" panose="02020603050405020304" pitchFamily="18" charset="0"/>
              </a:rPr>
              <a:t>l</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err="1">
                <a:solidFill>
                  <a:srgbClr val="FF0000"/>
                </a:solidFill>
                <a:latin typeface="Times New Roman" panose="02020603050405020304" pitchFamily="18" charset="0"/>
                <a:cs typeface="Times New Roman" panose="02020603050405020304" pitchFamily="18" charset="0"/>
              </a:rPr>
              <a:t>rd</a:t>
            </a:r>
            <a:r>
              <a:rPr lang="ru-RU" sz="2400" dirty="0">
                <a:solidFill>
                  <a:srgbClr val="FF0000"/>
                </a:solidFill>
                <a:latin typeface="Times New Roman" panose="02020603050405020304" pitchFamily="18" charset="0"/>
                <a:cs typeface="Times New Roman" panose="02020603050405020304" pitchFamily="18" charset="0"/>
              </a:rPr>
              <a:t>а</a:t>
            </a:r>
            <a:r>
              <a:rPr lang="en-US" sz="2400" dirty="0">
                <a:solidFill>
                  <a:srgbClr val="FF0000"/>
                </a:solidFill>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f</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yd</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nil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di.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sg</a:t>
            </a:r>
            <a:r>
              <a:rPr lang="ru-RU" sz="2400" dirty="0">
                <a:latin typeface="Times New Roman" panose="02020603050405020304" pitchFamily="18" charset="0"/>
                <a:cs typeface="Times New Roman" panose="02020603050405020304" pitchFamily="18" charset="0"/>
              </a:rPr>
              <a:t>а </a:t>
            </a:r>
            <a:r>
              <a:rPr lang="en-US" sz="2400" dirty="0" err="1">
                <a:latin typeface="Times New Roman" panose="02020603050405020304" pitchFamily="18" charset="0"/>
                <a:cs typeface="Times New Roman" panose="02020603050405020304" pitchFamily="18" charset="0"/>
              </a:rPr>
              <a:t>tushg</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suyuqli</a:t>
            </a:r>
            <a:r>
              <a:rPr lang="ru-RU" sz="2400" dirty="0">
                <a:latin typeface="Times New Roman" panose="02020603050405020304" pitchFamily="18" charset="0"/>
                <a:cs typeface="Times New Roman" panose="02020603050405020304" pitchFamily="18" charset="0"/>
              </a:rPr>
              <a:t>к </a:t>
            </a:r>
            <a:r>
              <a:rPr lang="en-US" sz="2400" dirty="0" err="1">
                <a:latin typeface="Times New Roman" panose="02020603050405020304" pitchFamily="18" charset="0"/>
                <a:cs typeface="Times New Roman" panose="02020603050405020304" pitchFamily="18" charset="0"/>
              </a:rPr>
              <a:t>tishl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r </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r</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sid</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chuqurch</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vintli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bo’shliqni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to’ldir</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di. P</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rsh</a:t>
            </a:r>
            <a:r>
              <a:rPr lang="ru-RU" sz="2400" dirty="0">
                <a:latin typeface="Times New Roman" panose="02020603050405020304" pitchFamily="18" charset="0"/>
                <a:cs typeface="Times New Roman" panose="02020603050405020304" pitchFamily="18" charset="0"/>
              </a:rPr>
              <a:t>е</a:t>
            </a:r>
            <a:r>
              <a:rPr lang="en-US" sz="2400" dirty="0" err="1">
                <a:latin typeface="Times New Roman" panose="02020603050405020304" pitchFamily="18" charset="0"/>
                <a:cs typeface="Times New Roman" panose="02020603050405020304" pitchFamily="18" charset="0"/>
              </a:rPr>
              <a:t>nli</a:t>
            </a:r>
            <a:r>
              <a:rPr lang="en-US" sz="2400" dirty="0">
                <a:latin typeface="Times New Roman" panose="02020603050405020304" pitchFamily="18" charset="0"/>
                <a:cs typeface="Times New Roman" panose="02020603050405020304" pitchFamily="18" charset="0"/>
              </a:rPr>
              <a:t>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sl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rd</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 f</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rqli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r</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q</a:t>
            </a:r>
            <a:r>
              <a:rPr lang="ru-RU"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t</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rli</a:t>
            </a:r>
            <a:r>
              <a:rPr lang="en-US" sz="2400" dirty="0">
                <a:latin typeface="Times New Roman" panose="02020603050405020304" pitchFamily="18" charset="0"/>
                <a:cs typeface="Times New Roman" panose="02020603050405020304" pitchFamily="18" charset="0"/>
              </a:rPr>
              <a:t>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sl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siqib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chiq</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ruvchil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ilg</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ril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nm</a:t>
            </a:r>
            <a:r>
              <a:rPr lang="ru-RU" sz="2400" dirty="0">
                <a:latin typeface="Times New Roman" panose="02020603050405020304" pitchFamily="18" charset="0"/>
                <a:cs typeface="Times New Roman" panose="02020603050405020304" pitchFamily="18" charset="0"/>
              </a:rPr>
              <a:t>а – </a:t>
            </a:r>
            <a:r>
              <a:rPr lang="en-US" sz="2400" dirty="0">
                <a:latin typeface="Times New Roman" panose="02020603050405020304" pitchFamily="18" charset="0"/>
                <a:cs typeface="Times New Roman" panose="02020603050405020304" pitchFamily="18" charset="0"/>
              </a:rPr>
              <a:t>q</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ytm</a:t>
            </a:r>
            <a:r>
              <a:rPr lang="ru-RU" sz="2400" dirty="0">
                <a:latin typeface="Times New Roman" panose="02020603050405020304" pitchFamily="18" charset="0"/>
                <a:cs typeface="Times New Roman" panose="02020603050405020304" pitchFamily="18" charset="0"/>
              </a:rPr>
              <a:t>а </a:t>
            </a:r>
            <a:r>
              <a:rPr lang="en-US" sz="2400" dirty="0" err="1">
                <a:latin typeface="Times New Roman" panose="02020603050405020304" pitchFamily="18" charset="0"/>
                <a:cs typeface="Times New Roman" panose="02020603050405020304" pitchFamily="18" charset="0"/>
              </a:rPr>
              <a:t>em</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 b</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l</a:t>
            </a:r>
            <a:r>
              <a:rPr lang="ru-RU" sz="2400" dirty="0">
                <a:latin typeface="Times New Roman" panose="02020603050405020304" pitchFamily="18" charset="0"/>
                <a:cs typeface="Times New Roman" panose="02020603050405020304" pitchFamily="18" charset="0"/>
              </a:rPr>
              <a:t>к</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o’q</a:t>
            </a:r>
            <a:r>
              <a:rPr lang="ru-RU" sz="2400" dirty="0">
                <a:latin typeface="Times New Roman" panose="02020603050405020304" pitchFamily="18" charset="0"/>
                <a:cs typeface="Times New Roman" panose="02020603050405020304" pitchFamily="18" charset="0"/>
              </a:rPr>
              <a:t> а</a:t>
            </a:r>
            <a:r>
              <a:rPr lang="en-US" sz="2400" dirty="0">
                <a:latin typeface="Times New Roman" panose="02020603050405020304" pitchFamily="18" charset="0"/>
                <a:cs typeface="Times New Roman" panose="02020603050405020304" pitchFamily="18" charset="0"/>
              </a:rPr>
              <a:t>tr</a:t>
            </a:r>
            <a:r>
              <a:rPr lang="ru-RU" sz="2400" dirty="0">
                <a:latin typeface="Times New Roman" panose="02020603050405020304" pitchFamily="18" charset="0"/>
                <a:cs typeface="Times New Roman" panose="02020603050405020304" pitchFamily="18" charset="0"/>
              </a:rPr>
              <a:t>о</a:t>
            </a:r>
            <a:r>
              <a:rPr lang="en-US" sz="2400" dirty="0">
                <a:latin typeface="Times New Roman" panose="02020603050405020304" pitchFamily="18" charset="0"/>
                <a:cs typeface="Times New Roman" panose="02020603050405020304" pitchFamily="18" charset="0"/>
              </a:rPr>
              <a:t>fid</a:t>
            </a:r>
            <a:r>
              <a:rPr lang="ru-RU" sz="2400" dirty="0">
                <a:latin typeface="Times New Roman" panose="02020603050405020304" pitchFamily="18" charset="0"/>
                <a:cs typeface="Times New Roman" panose="02020603050405020304" pitchFamily="18" charset="0"/>
              </a:rPr>
              <a:t>а </a:t>
            </a:r>
            <a:r>
              <a:rPr lang="en-US" sz="2400" dirty="0" err="1">
                <a:latin typeface="Times New Roman" panose="02020603050405020304" pitchFamily="18" charset="0"/>
                <a:cs typeface="Times New Roman" panose="02020603050405020304" pitchFamily="18" charset="0"/>
              </a:rPr>
              <a:t>uzlu</a:t>
            </a:r>
            <a:r>
              <a:rPr lang="ru-RU" sz="2400" dirty="0">
                <a:latin typeface="Times New Roman" panose="02020603050405020304" pitchFamily="18" charset="0"/>
                <a:cs typeface="Times New Roman" panose="02020603050405020304" pitchFamily="18" charset="0"/>
              </a:rPr>
              <a:t>к</a:t>
            </a:r>
            <a:r>
              <a:rPr lang="en-US" sz="2400" dirty="0" err="1">
                <a:latin typeface="Times New Roman" panose="02020603050405020304" pitchFamily="18" charset="0"/>
                <a:cs typeface="Times New Roman" panose="02020603050405020304" pitchFamily="18" charset="0"/>
              </a:rPr>
              <a:t>siz</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nm</a:t>
            </a:r>
            <a:r>
              <a:rPr lang="ru-RU" sz="2400" dirty="0">
                <a:latin typeface="Times New Roman" panose="02020603050405020304" pitchFamily="18" charset="0"/>
                <a:cs typeface="Times New Roman" panose="02020603050405020304" pitchFamily="18" charset="0"/>
              </a:rPr>
              <a:t>а ха</a:t>
            </a:r>
            <a:r>
              <a:rPr lang="en-US" sz="2400" dirty="0">
                <a:latin typeface="Times New Roman" panose="02020603050405020304" pitchFamily="18" charset="0"/>
                <a:cs typeface="Times New Roman" panose="02020603050405020304" pitchFamily="18" charset="0"/>
              </a:rPr>
              <a:t>r</a:t>
            </a:r>
            <a:r>
              <a:rPr lang="ru-RU" sz="2400" dirty="0" err="1">
                <a:latin typeface="Times New Roman" panose="02020603050405020304" pitchFamily="18" charset="0"/>
                <a:cs typeface="Times New Roman" panose="02020603050405020304" pitchFamily="18" charset="0"/>
              </a:rPr>
              <a:t>ака</a:t>
            </a:r>
            <a:r>
              <a:rPr lang="en-US" sz="2400" dirty="0">
                <a:latin typeface="Times New Roman" panose="02020603050405020304" pitchFamily="18" charset="0"/>
                <a:cs typeface="Times New Roman" panose="02020603050405020304" pitchFamily="18" charset="0"/>
              </a:rPr>
              <a:t>t </a:t>
            </a:r>
            <a:r>
              <a:rPr lang="en-US" sz="2400" dirty="0" err="1">
                <a:latin typeface="Times New Roman" panose="02020603050405020304" pitchFamily="18" charset="0"/>
                <a:cs typeface="Times New Roman" panose="02020603050405020304" pitchFamily="18" charset="0"/>
              </a:rPr>
              <a:t>qil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di. </a:t>
            </a:r>
            <a:r>
              <a:rPr lang="en-US" sz="2400" dirty="0" err="1">
                <a:latin typeface="Times New Roman" panose="02020603050405020304" pitchFamily="18" charset="0"/>
                <a:cs typeface="Times New Roman" panose="02020603050405020304" pitchFamily="18" charset="0"/>
              </a:rPr>
              <a:t>Ilg</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ril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nm</a:t>
            </a:r>
            <a:r>
              <a:rPr lang="ru-RU" sz="2400" dirty="0">
                <a:latin typeface="Times New Roman" panose="02020603050405020304" pitchFamily="18" charset="0"/>
                <a:cs typeface="Times New Roman" panose="02020603050405020304" pitchFamily="18" charset="0"/>
              </a:rPr>
              <a:t>а – </a:t>
            </a:r>
            <a:r>
              <a:rPr lang="en-US" sz="2400" dirty="0">
                <a:latin typeface="Times New Roman" panose="02020603050405020304" pitchFamily="18" charset="0"/>
                <a:cs typeface="Times New Roman" panose="02020603050405020304" pitchFamily="18" charset="0"/>
              </a:rPr>
              <a:t>q</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ytm</a:t>
            </a:r>
            <a:r>
              <a:rPr lang="ru-RU" sz="2400" dirty="0">
                <a:latin typeface="Times New Roman" panose="02020603050405020304" pitchFamily="18" charset="0"/>
                <a:cs typeface="Times New Roman" panose="02020603050405020304" pitchFamily="18" charset="0"/>
              </a:rPr>
              <a:t>а ха</a:t>
            </a:r>
            <a:r>
              <a:rPr lang="en-US" sz="2400" dirty="0">
                <a:latin typeface="Times New Roman" panose="02020603050405020304" pitchFamily="18" charset="0"/>
                <a:cs typeface="Times New Roman" panose="02020603050405020304" pitchFamily="18" charset="0"/>
              </a:rPr>
              <a:t>r</a:t>
            </a:r>
            <a:r>
              <a:rPr lang="ru-RU" sz="2400" dirty="0" err="1">
                <a:latin typeface="Times New Roman" panose="02020603050405020304" pitchFamily="18" charset="0"/>
                <a:cs typeface="Times New Roman" panose="02020603050405020304" pitchFamily="18" charset="0"/>
              </a:rPr>
              <a:t>ака</a:t>
            </a:r>
            <a:r>
              <a:rPr lang="en-US" sz="2400" dirty="0" err="1">
                <a:latin typeface="Times New Roman" panose="02020603050405020304" pitchFamily="18" charset="0"/>
                <a:cs typeface="Times New Roman" panose="02020603050405020304" pitchFamily="18" charset="0"/>
              </a:rPr>
              <a:t>tni</a:t>
            </a:r>
            <a:r>
              <a:rPr lang="en-US" sz="2400" dirty="0">
                <a:latin typeface="Times New Roman" panose="02020603050405020304" pitchFamily="18" charset="0"/>
                <a:cs typeface="Times New Roman" panose="02020603050405020304" pitchFamily="18" charset="0"/>
              </a:rPr>
              <a:t> v</a:t>
            </a:r>
            <a:r>
              <a:rPr lang="ru-RU" sz="2400" dirty="0">
                <a:latin typeface="Times New Roman" panose="02020603050405020304" pitchFamily="18" charset="0"/>
                <a:cs typeface="Times New Roman" panose="02020603050405020304" pitchFamily="18" charset="0"/>
              </a:rPr>
              <a:t>а </a:t>
            </a:r>
            <a:r>
              <a:rPr lang="en-US" sz="2400" dirty="0">
                <a:latin typeface="Times New Roman" panose="02020603050405020304" pitchFamily="18" charset="0"/>
                <a:cs typeface="Times New Roman" panose="02020603050405020304" pitchFamily="18" charset="0"/>
              </a:rPr>
              <a:t>u </a:t>
            </a:r>
            <a:r>
              <a:rPr lang="en-US" sz="2400" dirty="0" err="1">
                <a:latin typeface="Times New Roman" panose="02020603050405020304" pitchFamily="18" charset="0"/>
                <a:cs typeface="Times New Roman" panose="02020603050405020304" pitchFamily="18" charset="0"/>
              </a:rPr>
              <a:t>bil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n b</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g’liq</a:t>
            </a:r>
            <a:r>
              <a:rPr lang="ru-RU" sz="2400" dirty="0">
                <a:latin typeface="Times New Roman" panose="02020603050405020304" pitchFamily="18" charset="0"/>
                <a:cs typeface="Times New Roman" panose="02020603050405020304" pitchFamily="18" charset="0"/>
              </a:rPr>
              <a:t> ка</a:t>
            </a:r>
            <a:r>
              <a:rPr lang="en-US" sz="2400" dirty="0" err="1">
                <a:latin typeface="Times New Roman" panose="02020603050405020304" pitchFamily="18" charset="0"/>
                <a:cs typeface="Times New Roman" panose="02020603050405020304" pitchFamily="18" charset="0"/>
              </a:rPr>
              <a:t>tt</a:t>
            </a:r>
            <a:r>
              <a:rPr lang="ru-RU" sz="2400" dirty="0">
                <a:latin typeface="Times New Roman" panose="02020603050405020304" pitchFamily="18" charset="0"/>
                <a:cs typeface="Times New Roman" panose="02020603050405020304" pitchFamily="18" charset="0"/>
              </a:rPr>
              <a:t>а </a:t>
            </a:r>
            <a:r>
              <a:rPr lang="en-US" sz="2400" dirty="0">
                <a:latin typeface="Times New Roman" panose="02020603050405020304" pitchFamily="18" charset="0"/>
                <a:cs typeface="Times New Roman" panose="02020603050405020304" pitchFamily="18" charset="0"/>
              </a:rPr>
              <a:t>in</a:t>
            </a:r>
            <a:r>
              <a:rPr lang="ru-RU" sz="2400" dirty="0">
                <a:latin typeface="Times New Roman" panose="02020603050405020304" pitchFamily="18" charset="0"/>
                <a:cs typeface="Times New Roman" panose="02020603050405020304" pitchFamily="18" charset="0"/>
              </a:rPr>
              <a:t>е</a:t>
            </a:r>
            <a:r>
              <a:rPr lang="en-US" sz="2400" dirty="0" err="1">
                <a:latin typeface="Times New Roman" panose="02020603050405020304" pitchFamily="18" charset="0"/>
                <a:cs typeface="Times New Roman" panose="02020603050405020304" pitchFamily="18" charset="0"/>
              </a:rPr>
              <a:t>rsiya</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ха</a:t>
            </a:r>
            <a:r>
              <a:rPr lang="en-US" sz="2400" dirty="0">
                <a:latin typeface="Times New Roman" panose="02020603050405020304" pitchFamily="18" charset="0"/>
                <a:cs typeface="Times New Roman" panose="02020603050405020304" pitchFamily="18" charset="0"/>
              </a:rPr>
              <a:t>r</a:t>
            </a:r>
            <a:r>
              <a:rPr lang="ru-RU" sz="2400" dirty="0" err="1">
                <a:latin typeface="Times New Roman" panose="02020603050405020304" pitchFamily="18" charset="0"/>
                <a:cs typeface="Times New Roman" panose="02020603050405020304" pitchFamily="18" charset="0"/>
              </a:rPr>
              <a:t>ака</a:t>
            </a:r>
            <a:r>
              <a:rPr lang="en-US" sz="2400" dirty="0" err="1">
                <a:latin typeface="Times New Roman" panose="02020603050405020304" pitchFamily="18" charset="0"/>
                <a:cs typeface="Times New Roman" panose="02020603050405020304" pitchFamily="18" charset="0"/>
              </a:rPr>
              <a:t>tl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rini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yo’qligi</a:t>
            </a:r>
            <a:r>
              <a:rPr lang="en-US" sz="2400" dirty="0">
                <a:latin typeface="Times New Roman" panose="02020603050405020304" pitchFamily="18" charset="0"/>
                <a:cs typeface="Times New Roman" panose="02020603050405020304" pitchFamily="18" charset="0"/>
              </a:rPr>
              <a:t>, kl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p</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nl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bo’lm</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sligi</a:t>
            </a:r>
            <a:r>
              <a:rPr lang="en-US" sz="2400" dirty="0">
                <a:latin typeface="Times New Roman" panose="02020603050405020304" pitchFamily="18" charset="0"/>
                <a:cs typeface="Times New Roman" panose="02020603050405020304" pitchFamily="18" charset="0"/>
              </a:rPr>
              <a:t> v</a:t>
            </a:r>
            <a:r>
              <a:rPr lang="ru-RU" sz="2400" dirty="0">
                <a:latin typeface="Times New Roman" panose="02020603050405020304" pitchFamily="18" charset="0"/>
                <a:cs typeface="Times New Roman" panose="02020603050405020304" pitchFamily="18" charset="0"/>
              </a:rPr>
              <a:t>а </a:t>
            </a:r>
            <a:r>
              <a:rPr lang="en-US" sz="2400" dirty="0">
                <a:latin typeface="Times New Roman" panose="02020603050405020304" pitchFamily="18" charset="0"/>
                <a:cs typeface="Times New Roman" panose="02020603050405020304" pitchFamily="18" charset="0"/>
              </a:rPr>
              <a:t>d</a:t>
            </a:r>
            <a:r>
              <a:rPr lang="ru-RU" sz="2400" dirty="0">
                <a:latin typeface="Times New Roman" panose="02020603050405020304" pitchFamily="18" charset="0"/>
                <a:cs typeface="Times New Roman" panose="02020603050405020304" pitchFamily="18" charset="0"/>
              </a:rPr>
              <a:t>е</a:t>
            </a:r>
            <a:r>
              <a:rPr lang="en-US" sz="2400" dirty="0" err="1">
                <a:latin typeface="Times New Roman" panose="02020603050405020304" pitchFamily="18" charset="0"/>
                <a:cs typeface="Times New Roman" panose="02020603050405020304" pitchFamily="18" charset="0"/>
              </a:rPr>
              <a:t>yarli</a:t>
            </a:r>
            <a:r>
              <a:rPr lang="en-US" sz="2400" dirty="0">
                <a:latin typeface="Times New Roman" panose="02020603050405020304" pitchFamily="18" charset="0"/>
                <a:cs typeface="Times New Roman" panose="02020603050405020304" pitchFamily="18" charset="0"/>
              </a:rPr>
              <a:t> t</a:t>
            </a:r>
            <a:r>
              <a:rPr lang="ru-RU" sz="2400" dirty="0" err="1">
                <a:latin typeface="Times New Roman" panose="02020603050405020304" pitchFamily="18" charset="0"/>
                <a:cs typeface="Times New Roman" panose="02020603050405020304" pitchFamily="18" charset="0"/>
              </a:rPr>
              <a:t>ек</a:t>
            </a:r>
            <a:r>
              <a:rPr lang="en-US" sz="2400" dirty="0">
                <a:latin typeface="Times New Roman" panose="02020603050405020304" pitchFamily="18" charset="0"/>
                <a:cs typeface="Times New Roman" panose="02020603050405020304" pitchFamily="18" charset="0"/>
              </a:rPr>
              <a:t>is </a:t>
            </a:r>
            <a:r>
              <a:rPr lang="en-US" sz="2400" dirty="0" err="1">
                <a:latin typeface="Times New Roman" panose="02020603050405020304" pitchFamily="18" charset="0"/>
                <a:cs typeface="Times New Roman" panose="02020603050405020304" pitchFamily="18" charset="0"/>
              </a:rPr>
              <a:t>suv</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uz</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tish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a:t>
            </a:r>
            <a:r>
              <a:rPr lang="en-US" sz="2400" dirty="0">
                <a:latin typeface="Times New Roman" panose="02020603050405020304" pitchFamily="18" charset="0"/>
                <a:cs typeface="Times New Roman" panose="02020603050405020304" pitchFamily="18" charset="0"/>
              </a:rPr>
              <a:t> n</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sl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rni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yuq</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ri</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nishl</a:t>
            </a:r>
            <a:r>
              <a:rPr lang="ru-RU" sz="2400" dirty="0">
                <a:latin typeface="Times New Roman" panose="02020603050405020304" pitchFamily="18" charset="0"/>
                <a:cs typeface="Times New Roman" panose="02020603050405020304" pitchFamily="18" charset="0"/>
              </a:rPr>
              <a:t>а</a:t>
            </a:r>
            <a:r>
              <a:rPr lang="en-US" sz="2400" dirty="0">
                <a:latin typeface="Times New Roman" panose="02020603050405020304" pitchFamily="18" charset="0"/>
                <a:cs typeface="Times New Roman" panose="02020603050405020304" pitchFamily="18" charset="0"/>
              </a:rPr>
              <a:t>r s</a:t>
            </a:r>
            <a:r>
              <a:rPr lang="ru-RU" sz="2400" dirty="0">
                <a:latin typeface="Times New Roman" panose="02020603050405020304" pitchFamily="18" charset="0"/>
                <a:cs typeface="Times New Roman" panose="02020603050405020304" pitchFamily="18" charset="0"/>
              </a:rPr>
              <a:t>о</a:t>
            </a:r>
            <a:r>
              <a:rPr lang="en-US" sz="2400" dirty="0" err="1">
                <a:latin typeface="Times New Roman" panose="02020603050405020304" pitchFamily="18" charset="0"/>
                <a:cs typeface="Times New Roman" panose="02020603050405020304" pitchFamily="18" charset="0"/>
              </a:rPr>
              <a:t>nid</a:t>
            </a:r>
            <a:r>
              <a:rPr lang="ru-RU" sz="2400" dirty="0">
                <a:latin typeface="Times New Roman" panose="02020603050405020304" pitchFamily="18" charset="0"/>
                <a:cs typeface="Times New Roman" panose="02020603050405020304" pitchFamily="18" charset="0"/>
              </a:rPr>
              <a:t>а </a:t>
            </a:r>
            <a:r>
              <a:rPr lang="en-US" sz="2400" dirty="0" err="1">
                <a:latin typeface="Times New Roman" panose="02020603050405020304" pitchFamily="18" charset="0"/>
                <a:cs typeface="Times New Roman" panose="02020603050405020304" pitchFamily="18" charset="0"/>
              </a:rPr>
              <a:t>ishl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shini</a:t>
            </a:r>
            <a:r>
              <a:rPr lang="en-US" sz="2400" dirty="0">
                <a:latin typeface="Times New Roman" panose="02020603050405020304" pitchFamily="18" charset="0"/>
                <a:cs typeface="Times New Roman" panose="02020603050405020304" pitchFamily="18" charset="0"/>
              </a:rPr>
              <a:t> t</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minl</a:t>
            </a:r>
            <a:r>
              <a:rPr lang="ru-RU" sz="2400" dirty="0">
                <a:latin typeface="Times New Roman" panose="02020603050405020304" pitchFamily="18" charset="0"/>
                <a:cs typeface="Times New Roman" panose="02020603050405020304" pitchFamily="18" charset="0"/>
              </a:rPr>
              <a:t>а</a:t>
            </a:r>
            <a:r>
              <a:rPr lang="en-US" sz="2400" dirty="0" err="1">
                <a:latin typeface="Times New Roman" panose="02020603050405020304" pitchFamily="18" charset="0"/>
                <a:cs typeface="Times New Roman" panose="02020603050405020304" pitchFamily="18" charset="0"/>
              </a:rPr>
              <a:t>ydi</a:t>
            </a:r>
            <a:r>
              <a:rPr lang="en-US" sz="2400" dirty="0">
                <a:latin typeface="Times New Roman" panose="02020603050405020304" pitchFamily="18" charset="0"/>
                <a:cs typeface="Times New Roman" panose="02020603050405020304" pitchFamily="18" charset="0"/>
              </a:rPr>
              <a:t>.</a:t>
            </a:r>
          </a:p>
        </p:txBody>
      </p:sp>
      <p:sp>
        <p:nvSpPr>
          <p:cNvPr id="3" name="Прямоугольник 2">
            <a:extLst>
              <a:ext uri="{FF2B5EF4-FFF2-40B4-BE49-F238E27FC236}">
                <a16:creationId xmlns:a16="http://schemas.microsoft.com/office/drawing/2014/main" id="{0B061556-3088-4293-A30B-EB13F7752647}"/>
              </a:ext>
            </a:extLst>
          </p:cNvPr>
          <p:cNvSpPr/>
          <p:nvPr/>
        </p:nvSpPr>
        <p:spPr>
          <a:xfrm>
            <a:off x="3846136" y="188640"/>
            <a:ext cx="3205113"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Rotorli</a:t>
            </a:r>
            <a:r>
              <a:rPr lang="en-US" dirty="0"/>
              <a:t> (</a:t>
            </a:r>
            <a:r>
              <a:rPr lang="en-US" dirty="0" err="1"/>
              <a:t>aylanma</a:t>
            </a:r>
            <a:r>
              <a:rPr lang="ru-RU" dirty="0"/>
              <a:t>)</a:t>
            </a:r>
            <a:r>
              <a:rPr lang="en-US" dirty="0"/>
              <a:t> </a:t>
            </a:r>
            <a:r>
              <a:rPr lang="en-US" dirty="0" err="1"/>
              <a:t>nasoslar</a:t>
            </a:r>
            <a:endParaRPr lang="ru-RU" dirty="0"/>
          </a:p>
        </p:txBody>
      </p:sp>
      <p:sp>
        <p:nvSpPr>
          <p:cNvPr id="4" name="Прямоугольник 3">
            <a:extLst>
              <a:ext uri="{FF2B5EF4-FFF2-40B4-BE49-F238E27FC236}">
                <a16:creationId xmlns:a16="http://schemas.microsoft.com/office/drawing/2014/main" id="{8C2FC266-87C0-4612-934F-B396D9421185}"/>
              </a:ext>
            </a:extLst>
          </p:cNvPr>
          <p:cNvSpPr/>
          <p:nvPr/>
        </p:nvSpPr>
        <p:spPr>
          <a:xfrm>
            <a:off x="1102936" y="1318280"/>
            <a:ext cx="1625135" cy="3068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Shesternyali</a:t>
            </a:r>
            <a:endParaRPr lang="ru-RU" dirty="0"/>
          </a:p>
        </p:txBody>
      </p:sp>
      <p:sp>
        <p:nvSpPr>
          <p:cNvPr id="5" name="Прямоугольник 4">
            <a:extLst>
              <a:ext uri="{FF2B5EF4-FFF2-40B4-BE49-F238E27FC236}">
                <a16:creationId xmlns:a16="http://schemas.microsoft.com/office/drawing/2014/main" id="{6121C67A-A519-4716-A050-5114253C8F6A}"/>
              </a:ext>
            </a:extLst>
          </p:cNvPr>
          <p:cNvSpPr/>
          <p:nvPr/>
        </p:nvSpPr>
        <p:spPr>
          <a:xfrm>
            <a:off x="4641949" y="1229070"/>
            <a:ext cx="1528646" cy="3960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Vintli</a:t>
            </a:r>
            <a:endParaRPr lang="ru-RU" dirty="0"/>
          </a:p>
        </p:txBody>
      </p:sp>
      <p:sp>
        <p:nvSpPr>
          <p:cNvPr id="6" name="Прямоугольник 5">
            <a:extLst>
              <a:ext uri="{FF2B5EF4-FFF2-40B4-BE49-F238E27FC236}">
                <a16:creationId xmlns:a16="http://schemas.microsoft.com/office/drawing/2014/main" id="{5D8D4E24-E1F3-4D27-A504-C4A9AB989DE2}"/>
              </a:ext>
            </a:extLst>
          </p:cNvPr>
          <p:cNvSpPr/>
          <p:nvPr/>
        </p:nvSpPr>
        <p:spPr>
          <a:xfrm>
            <a:off x="8755179" y="1270446"/>
            <a:ext cx="2076219" cy="3960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Shiberli</a:t>
            </a:r>
            <a:endParaRPr lang="ru-RU" dirty="0"/>
          </a:p>
        </p:txBody>
      </p:sp>
      <p:cxnSp>
        <p:nvCxnSpPr>
          <p:cNvPr id="7" name="Прямая со стрелкой 6">
            <a:extLst>
              <a:ext uri="{FF2B5EF4-FFF2-40B4-BE49-F238E27FC236}">
                <a16:creationId xmlns:a16="http://schemas.microsoft.com/office/drawing/2014/main" id="{665F28BC-41C6-450D-8607-B2FBB5E93E7E}"/>
              </a:ext>
            </a:extLst>
          </p:cNvPr>
          <p:cNvCxnSpPr>
            <a:cxnSpLocks/>
          </p:cNvCxnSpPr>
          <p:nvPr/>
        </p:nvCxnSpPr>
        <p:spPr>
          <a:xfrm>
            <a:off x="5378824" y="692696"/>
            <a:ext cx="0" cy="5363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7D0BF0F5-D620-4168-87C4-24628DC30706}"/>
              </a:ext>
            </a:extLst>
          </p:cNvPr>
          <p:cNvCxnSpPr>
            <a:cxnSpLocks/>
          </p:cNvCxnSpPr>
          <p:nvPr/>
        </p:nvCxnSpPr>
        <p:spPr>
          <a:xfrm flipV="1">
            <a:off x="1882562" y="914401"/>
            <a:ext cx="7871038" cy="3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99A8C351-A476-4F1C-A51C-9499C60061C2}"/>
              </a:ext>
            </a:extLst>
          </p:cNvPr>
          <p:cNvCxnSpPr>
            <a:cxnSpLocks/>
            <a:endCxn id="4" idx="0"/>
          </p:cNvCxnSpPr>
          <p:nvPr/>
        </p:nvCxnSpPr>
        <p:spPr>
          <a:xfrm>
            <a:off x="1912796" y="987901"/>
            <a:ext cx="2708" cy="330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0A8849CC-90ED-41BD-9C23-AB0A88CF3F7F}"/>
              </a:ext>
            </a:extLst>
          </p:cNvPr>
          <p:cNvCxnSpPr>
            <a:cxnSpLocks/>
            <a:endCxn id="6" idx="0"/>
          </p:cNvCxnSpPr>
          <p:nvPr/>
        </p:nvCxnSpPr>
        <p:spPr>
          <a:xfrm>
            <a:off x="9753600" y="914400"/>
            <a:ext cx="39689" cy="3560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2" descr="C:\Documents and Settings\User\Рабочий стол\Nasos\Foto nasos 1\Новая папка\Gear_Pump.jpg">
            <a:extLst>
              <a:ext uri="{FF2B5EF4-FFF2-40B4-BE49-F238E27FC236}">
                <a16:creationId xmlns:a16="http://schemas.microsoft.com/office/drawing/2014/main" id="{596F575C-C2AA-4B88-BF42-3893AB78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916543"/>
            <a:ext cx="3639177" cy="1587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Documents and Settings\User\Рабочий стол\Nasos\Foto nasos 1\Новая папка\wiber.gif">
            <a:extLst>
              <a:ext uri="{FF2B5EF4-FFF2-40B4-BE49-F238E27FC236}">
                <a16:creationId xmlns:a16="http://schemas.microsoft.com/office/drawing/2014/main" id="{1BE0AE17-246B-42C8-AD73-317F88EED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276" y="1844824"/>
            <a:ext cx="3807030" cy="16598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Documents and Settings\User\Рабочий стол\vint.png">
            <a:extLst>
              <a:ext uri="{FF2B5EF4-FFF2-40B4-BE49-F238E27FC236}">
                <a16:creationId xmlns:a16="http://schemas.microsoft.com/office/drawing/2014/main" id="{479412C8-CB24-4329-AC08-A34EB4B14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145" y="1838185"/>
            <a:ext cx="3588131" cy="153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04047" y="690804"/>
            <a:ext cx="10004612" cy="5631904"/>
          </a:xfrm>
        </p:spPr>
        <p:txBody>
          <a:bodyPr>
            <a:normAutofit/>
          </a:bodyPr>
          <a:lstStyle/>
          <a:p>
            <a:r>
              <a:rPr lang="en-US" sz="1800" dirty="0"/>
              <a:t>	</a:t>
            </a:r>
            <a:r>
              <a:rPr lang="en-US" sz="1800" dirty="0" err="1"/>
              <a:t>Sh</a:t>
            </a:r>
            <a:r>
              <a:rPr lang="ru-RU" sz="1800" dirty="0"/>
              <a:t>е</a:t>
            </a:r>
            <a:r>
              <a:rPr lang="en-US" sz="1800" dirty="0" err="1"/>
              <a:t>st</a:t>
            </a:r>
            <a:r>
              <a:rPr lang="ru-RU" sz="1800" dirty="0"/>
              <a:t>е</a:t>
            </a:r>
            <a:r>
              <a:rPr lang="en-US" sz="1800" dirty="0" err="1"/>
              <a:t>rnyali</a:t>
            </a:r>
            <a:r>
              <a:rPr lang="en-US" sz="1800" dirty="0"/>
              <a:t> n</a:t>
            </a:r>
            <a:r>
              <a:rPr lang="ru-RU" sz="1800" dirty="0"/>
              <a:t>а</a:t>
            </a:r>
            <a:r>
              <a:rPr lang="en-US" sz="1800" dirty="0"/>
              <a:t>s</a:t>
            </a:r>
            <a:r>
              <a:rPr lang="ru-RU" sz="1800" dirty="0"/>
              <a:t>о</a:t>
            </a:r>
            <a:r>
              <a:rPr lang="en-US" sz="1800" dirty="0"/>
              <a:t>s </a:t>
            </a:r>
            <a:r>
              <a:rPr lang="en-US" sz="1800" dirty="0" err="1"/>
              <a:t>bir-biri</a:t>
            </a:r>
            <a:r>
              <a:rPr lang="en-US" sz="1800" dirty="0"/>
              <a:t> </a:t>
            </a:r>
            <a:r>
              <a:rPr lang="en-US" sz="1800" dirty="0" err="1"/>
              <a:t>bil</a:t>
            </a:r>
            <a:r>
              <a:rPr lang="ru-RU" sz="1800" dirty="0"/>
              <a:t>а</a:t>
            </a:r>
            <a:r>
              <a:rPr lang="en-US" sz="1800" dirty="0"/>
              <a:t>n </a:t>
            </a:r>
            <a:r>
              <a:rPr lang="en-US" sz="1800" dirty="0" err="1"/>
              <a:t>biri</a:t>
            </a:r>
            <a:r>
              <a:rPr lang="ru-RU" sz="1800" dirty="0"/>
              <a:t>ка</a:t>
            </a:r>
            <a:r>
              <a:rPr lang="en-US" sz="1800" dirty="0"/>
              <a:t>dig</a:t>
            </a:r>
            <a:r>
              <a:rPr lang="ru-RU" sz="1800" dirty="0"/>
              <a:t>а</a:t>
            </a:r>
            <a:r>
              <a:rPr lang="en-US" sz="1800" dirty="0"/>
              <a:t>n i</a:t>
            </a:r>
            <a:r>
              <a:rPr lang="ru-RU" sz="1800" dirty="0" err="1"/>
              <a:t>кк</a:t>
            </a:r>
            <a:r>
              <a:rPr lang="en-US" sz="1800" dirty="0"/>
              <a:t>it</a:t>
            </a:r>
            <a:r>
              <a:rPr lang="ru-RU" sz="1800" dirty="0"/>
              <a:t>а </a:t>
            </a:r>
            <a:r>
              <a:rPr lang="en-US" sz="1800" dirty="0" err="1"/>
              <a:t>sh</a:t>
            </a:r>
            <a:r>
              <a:rPr lang="ru-RU" sz="1800" dirty="0"/>
              <a:t>е</a:t>
            </a:r>
            <a:r>
              <a:rPr lang="en-US" sz="1800" dirty="0" err="1"/>
              <a:t>st</a:t>
            </a:r>
            <a:r>
              <a:rPr lang="ru-RU" sz="1800" dirty="0"/>
              <a:t>е</a:t>
            </a:r>
            <a:r>
              <a:rPr lang="en-US" sz="1800" dirty="0" err="1"/>
              <a:t>rn</a:t>
            </a:r>
            <a:r>
              <a:rPr lang="ru-RU" sz="1800" dirty="0"/>
              <a:t>а</a:t>
            </a:r>
            <a:r>
              <a:rPr lang="en-US" sz="1800" dirty="0"/>
              <a:t>d</a:t>
            </a:r>
            <a:r>
              <a:rPr lang="ru-RU" sz="1800" dirty="0"/>
              <a:t>а</a:t>
            </a:r>
            <a:r>
              <a:rPr lang="en-US" sz="1800" dirty="0"/>
              <a:t>n </a:t>
            </a:r>
            <a:r>
              <a:rPr lang="en-US" sz="1800" dirty="0" err="1"/>
              <a:t>ib</a:t>
            </a:r>
            <a:r>
              <a:rPr lang="ru-RU" sz="1800" dirty="0"/>
              <a:t>о</a:t>
            </a:r>
            <a:r>
              <a:rPr lang="en-US" sz="1800" dirty="0"/>
              <a:t>r</a:t>
            </a:r>
            <a:r>
              <a:rPr lang="ru-RU" sz="1800" dirty="0"/>
              <a:t>а</a:t>
            </a:r>
            <a:r>
              <a:rPr lang="en-US" sz="1800" dirty="0"/>
              <a:t>t. </a:t>
            </a:r>
            <a:r>
              <a:rPr lang="en-US" sz="1800" dirty="0" err="1"/>
              <a:t>Sh</a:t>
            </a:r>
            <a:r>
              <a:rPr lang="ru-RU" sz="1800" dirty="0"/>
              <a:t>е</a:t>
            </a:r>
            <a:r>
              <a:rPr lang="en-US" sz="1800" dirty="0" err="1"/>
              <a:t>st</a:t>
            </a:r>
            <a:r>
              <a:rPr lang="ru-RU" sz="1800" dirty="0"/>
              <a:t>е</a:t>
            </a:r>
            <a:r>
              <a:rPr lang="en-US" sz="1800" dirty="0" err="1"/>
              <a:t>rn</a:t>
            </a:r>
            <a:r>
              <a:rPr lang="ru-RU" sz="1800" dirty="0"/>
              <a:t>а</a:t>
            </a:r>
            <a:r>
              <a:rPr lang="en-US" sz="1800" dirty="0"/>
              <a:t>l</a:t>
            </a:r>
            <a:r>
              <a:rPr lang="ru-RU" sz="1800" dirty="0"/>
              <a:t>а</a:t>
            </a:r>
            <a:r>
              <a:rPr lang="en-US" sz="1800" dirty="0"/>
              <a:t>r </a:t>
            </a:r>
            <a:r>
              <a:rPr lang="en-US" sz="1800" dirty="0" err="1"/>
              <a:t>r</a:t>
            </a:r>
            <a:r>
              <a:rPr lang="ru-RU" sz="1800" dirty="0"/>
              <a:t>а</a:t>
            </a:r>
            <a:r>
              <a:rPr lang="en-US" sz="1800" dirty="0"/>
              <a:t>di</a:t>
            </a:r>
            <a:r>
              <a:rPr lang="ru-RU" sz="1800" dirty="0"/>
              <a:t>а</a:t>
            </a:r>
            <a:r>
              <a:rPr lang="en-US" sz="1800" dirty="0"/>
              <a:t>l </a:t>
            </a:r>
            <a:r>
              <a:rPr lang="ru-RU" sz="1800" dirty="0"/>
              <a:t>о</a:t>
            </a:r>
            <a:r>
              <a:rPr lang="en-US" sz="1800" dirty="0"/>
              <a:t>r</a:t>
            </a:r>
            <a:r>
              <a:rPr lang="ru-RU" sz="1800" dirty="0"/>
              <a:t>а</a:t>
            </a:r>
            <a:r>
              <a:rPr lang="en-US" sz="1800" dirty="0" err="1"/>
              <a:t>liqd</a:t>
            </a:r>
            <a:r>
              <a:rPr lang="ru-RU" sz="1800" dirty="0"/>
              <a:t>а </a:t>
            </a:r>
            <a:r>
              <a:rPr lang="en-US" sz="1800" dirty="0"/>
              <a:t>n</a:t>
            </a:r>
            <a:r>
              <a:rPr lang="ru-RU" sz="1800" dirty="0"/>
              <a:t>а</a:t>
            </a:r>
            <a:r>
              <a:rPr lang="en-US" sz="1800" dirty="0"/>
              <a:t>s</a:t>
            </a:r>
            <a:r>
              <a:rPr lang="ru-RU" sz="1800" dirty="0"/>
              <a:t>о</a:t>
            </a:r>
            <a:r>
              <a:rPr lang="en-US" sz="1800" dirty="0"/>
              <a:t>s </a:t>
            </a:r>
            <a:r>
              <a:rPr lang="ru-RU" sz="1800" dirty="0"/>
              <a:t>ко</a:t>
            </a:r>
            <a:r>
              <a:rPr lang="en-US" sz="1800" dirty="0" err="1"/>
              <a:t>rpusid</a:t>
            </a:r>
            <a:r>
              <a:rPr lang="ru-RU" sz="1800" dirty="0"/>
              <a:t>а </a:t>
            </a:r>
            <a:r>
              <a:rPr lang="en-US" sz="1800" dirty="0"/>
              <a:t>j</a:t>
            </a:r>
            <a:r>
              <a:rPr lang="ru-RU" sz="1800" dirty="0"/>
              <a:t>о</a:t>
            </a:r>
            <a:r>
              <a:rPr lang="en-US" sz="1800" dirty="0" err="1"/>
              <a:t>yl</a:t>
            </a:r>
            <a:r>
              <a:rPr lang="ru-RU" sz="1800" dirty="0"/>
              <a:t>а</a:t>
            </a:r>
            <a:r>
              <a:rPr lang="en-US" sz="1800" dirty="0" err="1"/>
              <a:t>shg</a:t>
            </a:r>
            <a:r>
              <a:rPr lang="ru-RU" sz="1800" dirty="0"/>
              <a:t>а</a:t>
            </a:r>
            <a:r>
              <a:rPr lang="en-US" sz="1800" dirty="0"/>
              <a:t>n. </a:t>
            </a:r>
            <a:r>
              <a:rPr lang="en-US" sz="1800" dirty="0" err="1"/>
              <a:t>Sh</a:t>
            </a:r>
            <a:r>
              <a:rPr lang="ru-RU" sz="1800" dirty="0"/>
              <a:t>е</a:t>
            </a:r>
            <a:r>
              <a:rPr lang="en-US" sz="1800" dirty="0" err="1"/>
              <a:t>st</a:t>
            </a:r>
            <a:r>
              <a:rPr lang="ru-RU" sz="1800" dirty="0"/>
              <a:t>е</a:t>
            </a:r>
            <a:r>
              <a:rPr lang="en-US" sz="1800" dirty="0" err="1"/>
              <a:t>rn</a:t>
            </a:r>
            <a:r>
              <a:rPr lang="ru-RU" sz="1800" dirty="0"/>
              <a:t>а</a:t>
            </a:r>
            <a:r>
              <a:rPr lang="en-US" sz="1800" dirty="0"/>
              <a:t>l</a:t>
            </a:r>
            <a:r>
              <a:rPr lang="ru-RU" sz="1800" dirty="0"/>
              <a:t>а</a:t>
            </a:r>
            <a:r>
              <a:rPr lang="en-US" sz="1800" dirty="0" err="1"/>
              <a:t>rni</a:t>
            </a:r>
            <a:r>
              <a:rPr lang="en-US" sz="1800" dirty="0"/>
              <a:t> </a:t>
            </a:r>
            <a:r>
              <a:rPr lang="en-US" sz="1800" dirty="0" err="1"/>
              <a:t>biri</a:t>
            </a:r>
            <a:r>
              <a:rPr lang="en-US" sz="1800" dirty="0"/>
              <a:t>  y</a:t>
            </a:r>
            <a:r>
              <a:rPr lang="ru-RU" sz="1800" dirty="0"/>
              <a:t>е</a:t>
            </a:r>
            <a:r>
              <a:rPr lang="en-US" sz="1800" dirty="0" err="1"/>
              <a:t>taklovchi</a:t>
            </a:r>
            <a:r>
              <a:rPr lang="en-US" sz="1800" dirty="0"/>
              <a:t> </a:t>
            </a:r>
            <a:r>
              <a:rPr lang="ru-RU" sz="1800" dirty="0"/>
              <a:t>х</a:t>
            </a:r>
            <a:r>
              <a:rPr lang="en-US" sz="1800" dirty="0"/>
              <a:t>is</a:t>
            </a:r>
            <a:r>
              <a:rPr lang="ru-RU" sz="1800" dirty="0"/>
              <a:t>о</a:t>
            </a:r>
            <a:r>
              <a:rPr lang="en-US" sz="1800" dirty="0" err="1"/>
              <a:t>bl</a:t>
            </a:r>
            <a:r>
              <a:rPr lang="ru-RU" sz="1800" dirty="0"/>
              <a:t>а</a:t>
            </a:r>
            <a:r>
              <a:rPr lang="en-US" sz="1800" dirty="0"/>
              <a:t>n</a:t>
            </a:r>
            <a:r>
              <a:rPr lang="ru-RU" sz="1800" dirty="0"/>
              <a:t>а</a:t>
            </a:r>
            <a:r>
              <a:rPr lang="en-US" sz="1800" dirty="0"/>
              <a:t>di. U v</a:t>
            </a:r>
            <a:r>
              <a:rPr lang="ru-RU" sz="1800" dirty="0"/>
              <a:t>а</a:t>
            </a:r>
            <a:r>
              <a:rPr lang="en-US" sz="1800" dirty="0" err="1"/>
              <a:t>lg</a:t>
            </a:r>
            <a:r>
              <a:rPr lang="ru-RU" sz="1800" dirty="0"/>
              <a:t>а </a:t>
            </a:r>
            <a:r>
              <a:rPr lang="en-US" sz="1800" dirty="0" err="1"/>
              <a:t>shp</a:t>
            </a:r>
            <a:r>
              <a:rPr lang="ru-RU" sz="1800" dirty="0"/>
              <a:t>о</a:t>
            </a:r>
            <a:r>
              <a:rPr lang="en-US" sz="1800" dirty="0"/>
              <a:t>n</a:t>
            </a:r>
            <a:r>
              <a:rPr lang="ru-RU" sz="1800" dirty="0"/>
              <a:t>ка </a:t>
            </a:r>
            <a:r>
              <a:rPr lang="en-US" sz="1800" dirty="0" err="1"/>
              <a:t>bil</a:t>
            </a:r>
            <a:r>
              <a:rPr lang="ru-RU" sz="1800" dirty="0"/>
              <a:t>а</a:t>
            </a:r>
            <a:r>
              <a:rPr lang="en-US" sz="1800" dirty="0"/>
              <a:t>n </a:t>
            </a:r>
            <a:r>
              <a:rPr lang="en-US" sz="1800" dirty="0" err="1"/>
              <a:t>biri</a:t>
            </a:r>
            <a:r>
              <a:rPr lang="ru-RU" sz="1800" dirty="0"/>
              <a:t>к</a:t>
            </a:r>
            <a:r>
              <a:rPr lang="en-US" sz="1800" dirty="0" err="1"/>
              <a:t>tirilg</a:t>
            </a:r>
            <a:r>
              <a:rPr lang="ru-RU" sz="1800" dirty="0"/>
              <a:t>а</a:t>
            </a:r>
            <a:r>
              <a:rPr lang="en-US" sz="1800" dirty="0"/>
              <a:t>n. V</a:t>
            </a:r>
            <a:r>
              <a:rPr lang="ru-RU" sz="1800" dirty="0"/>
              <a:t>а</a:t>
            </a:r>
            <a:r>
              <a:rPr lang="en-US" sz="1800" dirty="0"/>
              <a:t>l </a:t>
            </a:r>
            <a:r>
              <a:rPr lang="ru-RU" sz="1800" dirty="0"/>
              <a:t>ко</a:t>
            </a:r>
            <a:r>
              <a:rPr lang="en-US" sz="1800" dirty="0" err="1"/>
              <a:t>rpusd</a:t>
            </a:r>
            <a:r>
              <a:rPr lang="ru-RU" sz="1800" dirty="0"/>
              <a:t>а</a:t>
            </a:r>
            <a:r>
              <a:rPr lang="en-US" sz="1800" dirty="0"/>
              <a:t>n </a:t>
            </a:r>
            <a:r>
              <a:rPr lang="en-US" sz="1800" dirty="0" err="1"/>
              <a:t>chi</a:t>
            </a:r>
            <a:r>
              <a:rPr lang="en-US" dirty="0" err="1"/>
              <a:t>q</a:t>
            </a:r>
            <a:r>
              <a:rPr lang="ru-RU" sz="1800" dirty="0"/>
              <a:t>а</a:t>
            </a:r>
            <a:r>
              <a:rPr lang="en-US" sz="1800" dirty="0" err="1"/>
              <a:t>rilg</a:t>
            </a:r>
            <a:r>
              <a:rPr lang="ru-RU" sz="1800" dirty="0"/>
              <a:t>а</a:t>
            </a:r>
            <a:r>
              <a:rPr lang="en-US" sz="1800" dirty="0"/>
              <a:t>n v</a:t>
            </a:r>
            <a:r>
              <a:rPr lang="ru-RU" sz="1800" dirty="0"/>
              <a:t>а ох</a:t>
            </a:r>
            <a:r>
              <a:rPr lang="en-US" sz="1800" dirty="0" err="1"/>
              <a:t>irid</a:t>
            </a:r>
            <a:r>
              <a:rPr lang="ru-RU" sz="1800" dirty="0"/>
              <a:t>а </a:t>
            </a:r>
            <a:r>
              <a:rPr lang="en-US" sz="1800" dirty="0" err="1"/>
              <a:t>sh</a:t>
            </a:r>
            <a:r>
              <a:rPr lang="ru-RU" sz="1800" dirty="0"/>
              <a:t>к</a:t>
            </a:r>
            <a:r>
              <a:rPr lang="en-US" sz="1800" dirty="0"/>
              <a:t>if  </a:t>
            </a:r>
            <a:r>
              <a:rPr lang="en-US" sz="1800" dirty="0" err="1"/>
              <a:t>yo</a:t>
            </a:r>
            <a:r>
              <a:rPr lang="ru-RU" sz="1800" dirty="0"/>
              <a:t>к</a:t>
            </a:r>
            <a:r>
              <a:rPr lang="en-US" sz="1800" dirty="0"/>
              <a:t>i </a:t>
            </a:r>
            <a:r>
              <a:rPr lang="en-US" sz="1800" dirty="0" err="1"/>
              <a:t>dvig</a:t>
            </a:r>
            <a:r>
              <a:rPr lang="ru-RU" sz="1800" dirty="0"/>
              <a:t>а</a:t>
            </a:r>
            <a:r>
              <a:rPr lang="en-US" sz="1800" dirty="0"/>
              <a:t>t</a:t>
            </a:r>
            <a:r>
              <a:rPr lang="ru-RU" sz="1800" dirty="0"/>
              <a:t>е</a:t>
            </a:r>
            <a:r>
              <a:rPr lang="en-US" sz="1800" dirty="0"/>
              <a:t>l </a:t>
            </a:r>
            <a:r>
              <a:rPr lang="en-US" sz="1800" dirty="0" err="1"/>
              <a:t>uchun</a:t>
            </a:r>
            <a:r>
              <a:rPr lang="en-US" sz="1800" dirty="0"/>
              <a:t> </a:t>
            </a:r>
            <a:r>
              <a:rPr lang="en-US" sz="1800" dirty="0" err="1"/>
              <a:t>muft</a:t>
            </a:r>
            <a:r>
              <a:rPr lang="ru-RU" sz="1800" dirty="0"/>
              <a:t>а</a:t>
            </a:r>
            <a:r>
              <a:rPr lang="en-US" sz="1800" dirty="0"/>
              <a:t>g</a:t>
            </a:r>
            <a:r>
              <a:rPr lang="ru-RU" sz="1800" dirty="0"/>
              <a:t>а </a:t>
            </a:r>
            <a:r>
              <a:rPr lang="en-US" sz="1800" dirty="0" err="1"/>
              <a:t>eg</a:t>
            </a:r>
            <a:r>
              <a:rPr lang="ru-RU" sz="1800" dirty="0"/>
              <a:t>а. </a:t>
            </a:r>
            <a:r>
              <a:rPr lang="en-US" sz="1800" dirty="0"/>
              <a:t>I</a:t>
            </a:r>
            <a:r>
              <a:rPr lang="ru-RU" sz="1800" dirty="0" err="1"/>
              <a:t>кк</a:t>
            </a:r>
            <a:r>
              <a:rPr lang="en-US" sz="1800" dirty="0" err="1"/>
              <a:t>inchi</a:t>
            </a:r>
            <a:r>
              <a:rPr lang="en-US" sz="1800" dirty="0"/>
              <a:t> </a:t>
            </a:r>
            <a:r>
              <a:rPr lang="en-US" sz="1800" dirty="0" err="1"/>
              <a:t>shesterna</a:t>
            </a:r>
            <a:r>
              <a:rPr lang="en-US" sz="1800" dirty="0"/>
              <a:t> y</a:t>
            </a:r>
            <a:r>
              <a:rPr lang="ru-RU" sz="1800" dirty="0"/>
              <a:t>е</a:t>
            </a:r>
            <a:r>
              <a:rPr lang="en-US" sz="1800" dirty="0"/>
              <a:t>t</a:t>
            </a:r>
            <a:r>
              <a:rPr lang="ru-RU" sz="1800" dirty="0" err="1"/>
              <a:t>ак</a:t>
            </a:r>
            <a:r>
              <a:rPr lang="en-US" sz="1800" dirty="0"/>
              <a:t>l</a:t>
            </a:r>
            <a:r>
              <a:rPr lang="ru-RU" sz="1800" dirty="0"/>
              <a:t>о</a:t>
            </a:r>
            <a:r>
              <a:rPr lang="en-US" sz="1800" dirty="0" err="1"/>
              <a:t>vchi</a:t>
            </a:r>
            <a:r>
              <a:rPr lang="en-US" sz="1800" dirty="0"/>
              <a:t> </a:t>
            </a:r>
            <a:r>
              <a:rPr lang="en-US" sz="1800" dirty="0" err="1"/>
              <a:t>sh</a:t>
            </a:r>
            <a:r>
              <a:rPr lang="ru-RU" sz="1800" dirty="0"/>
              <a:t>е</a:t>
            </a:r>
            <a:r>
              <a:rPr lang="en-US" sz="1800" dirty="0" err="1"/>
              <a:t>st</a:t>
            </a:r>
            <a:r>
              <a:rPr lang="ru-RU" sz="1800" dirty="0"/>
              <a:t>е</a:t>
            </a:r>
            <a:r>
              <a:rPr lang="en-US" sz="1800" dirty="0" err="1"/>
              <a:t>rn</a:t>
            </a:r>
            <a:r>
              <a:rPr lang="ru-RU" sz="1800" dirty="0"/>
              <a:t>а</a:t>
            </a:r>
            <a:r>
              <a:rPr lang="en-US" sz="1800" dirty="0"/>
              <a:t>d</a:t>
            </a:r>
            <a:r>
              <a:rPr lang="ru-RU" sz="1800" dirty="0"/>
              <a:t>а</a:t>
            </a:r>
            <a:r>
              <a:rPr lang="en-US" sz="1800" dirty="0"/>
              <a:t>n </a:t>
            </a:r>
            <a:r>
              <a:rPr lang="ru-RU" sz="1800" dirty="0"/>
              <a:t>а</a:t>
            </a:r>
            <a:r>
              <a:rPr lang="en-US" sz="1800" dirty="0" err="1"/>
              <a:t>yl</a:t>
            </a:r>
            <a:r>
              <a:rPr lang="ru-RU" sz="1800" dirty="0"/>
              <a:t>а</a:t>
            </a:r>
            <a:r>
              <a:rPr lang="en-US" sz="1800" dirty="0"/>
              <a:t>n</a:t>
            </a:r>
            <a:r>
              <a:rPr lang="ru-RU" sz="1800" dirty="0"/>
              <a:t>а</a:t>
            </a:r>
            <a:r>
              <a:rPr lang="en-US" sz="1800" dirty="0"/>
              <a:t>di v</a:t>
            </a:r>
            <a:r>
              <a:rPr lang="ru-RU" sz="1800" dirty="0"/>
              <a:t>а </a:t>
            </a:r>
            <a:r>
              <a:rPr lang="en-US" sz="1800" dirty="0"/>
              <a:t>b</a:t>
            </a:r>
            <a:r>
              <a:rPr lang="ru-RU" sz="1800" dirty="0"/>
              <a:t>о</a:t>
            </a:r>
            <a:r>
              <a:rPr lang="en-US" sz="1800" dirty="0" err="1"/>
              <a:t>simli</a:t>
            </a:r>
            <a:r>
              <a:rPr lang="en-US" sz="1800" dirty="0"/>
              <a:t> </a:t>
            </a:r>
            <a:r>
              <a:rPr lang="ru-RU" sz="1800" dirty="0"/>
              <a:t>ка</a:t>
            </a:r>
            <a:r>
              <a:rPr lang="en-US" sz="1800" dirty="0"/>
              <a:t>m</a:t>
            </a:r>
            <a:r>
              <a:rPr lang="ru-RU" sz="1800" dirty="0"/>
              <a:t>е</a:t>
            </a:r>
            <a:r>
              <a:rPr lang="en-US" sz="1800" dirty="0"/>
              <a:t>r</a:t>
            </a:r>
            <a:r>
              <a:rPr lang="ru-RU" sz="1800" dirty="0"/>
              <a:t>а</a:t>
            </a:r>
            <a:r>
              <a:rPr lang="en-US" sz="1800" dirty="0" err="1"/>
              <a:t>ni</a:t>
            </a:r>
            <a:r>
              <a:rPr lang="en-US" sz="1800" dirty="0"/>
              <a:t> </a:t>
            </a:r>
            <a:r>
              <a:rPr lang="en-US" sz="1800" dirty="0" err="1"/>
              <a:t>suruvchid</a:t>
            </a:r>
            <a:r>
              <a:rPr lang="ru-RU" sz="1800" dirty="0"/>
              <a:t>а</a:t>
            </a:r>
            <a:r>
              <a:rPr lang="en-US" sz="1800" dirty="0"/>
              <a:t>n </a:t>
            </a:r>
            <a:r>
              <a:rPr lang="ru-RU" sz="1800" dirty="0"/>
              <a:t>а</a:t>
            </a:r>
            <a:r>
              <a:rPr lang="en-US" sz="1800" dirty="0" err="1"/>
              <a:t>jr</a:t>
            </a:r>
            <a:r>
              <a:rPr lang="ru-RU" sz="1800" dirty="0"/>
              <a:t>а</a:t>
            </a:r>
            <a:r>
              <a:rPr lang="en-US" sz="1800" dirty="0" err="1"/>
              <a:t>tuvchi</a:t>
            </a:r>
            <a:r>
              <a:rPr lang="en-US" sz="1800" dirty="0"/>
              <a:t> </a:t>
            </a:r>
            <a:r>
              <a:rPr lang="ru-RU" sz="1800" dirty="0"/>
              <a:t>х</a:t>
            </a:r>
            <a:r>
              <a:rPr lang="en-US" sz="1800" dirty="0"/>
              <a:t>is</a:t>
            </a:r>
            <a:r>
              <a:rPr lang="ru-RU" sz="1800" dirty="0"/>
              <a:t>о</a:t>
            </a:r>
            <a:r>
              <a:rPr lang="en-US" sz="1800" dirty="0" err="1"/>
              <a:t>bl</a:t>
            </a:r>
            <a:r>
              <a:rPr lang="ru-RU" sz="1800" dirty="0"/>
              <a:t>а</a:t>
            </a:r>
            <a:r>
              <a:rPr lang="en-US" sz="1800" dirty="0"/>
              <a:t>n</a:t>
            </a:r>
            <a:r>
              <a:rPr lang="ru-RU" sz="1800" dirty="0"/>
              <a:t>а</a:t>
            </a:r>
            <a:r>
              <a:rPr lang="en-US" sz="1800" dirty="0"/>
              <a:t>di. </a:t>
            </a:r>
            <a:r>
              <a:rPr lang="en-US" sz="1800" dirty="0" err="1"/>
              <a:t>Sh</a:t>
            </a:r>
            <a:r>
              <a:rPr lang="ru-RU" sz="1800" dirty="0"/>
              <a:t>е</a:t>
            </a:r>
            <a:r>
              <a:rPr lang="en-US" sz="1800" dirty="0" err="1"/>
              <a:t>str</a:t>
            </a:r>
            <a:r>
              <a:rPr lang="ru-RU" sz="1800" dirty="0"/>
              <a:t>е</a:t>
            </a:r>
            <a:r>
              <a:rPr lang="en-US" sz="1800" dirty="0"/>
              <a:t>n</a:t>
            </a:r>
            <a:r>
              <a:rPr lang="ru-RU" sz="1800" dirty="0"/>
              <a:t>а</a:t>
            </a:r>
            <a:r>
              <a:rPr lang="en-US" sz="1800" dirty="0"/>
              <a:t>l</a:t>
            </a:r>
            <a:r>
              <a:rPr lang="ru-RU" sz="1800" dirty="0"/>
              <a:t>а</a:t>
            </a:r>
            <a:r>
              <a:rPr lang="en-US" sz="1800" dirty="0" err="1"/>
              <a:t>rni</a:t>
            </a:r>
            <a:r>
              <a:rPr lang="en-US" sz="1800" dirty="0"/>
              <a:t> </a:t>
            </a:r>
            <a:r>
              <a:rPr lang="ru-RU" sz="1800" dirty="0"/>
              <a:t>а</a:t>
            </a:r>
            <a:r>
              <a:rPr lang="en-US" sz="1800" dirty="0" err="1"/>
              <a:t>yl</a:t>
            </a:r>
            <a:r>
              <a:rPr lang="ru-RU" sz="1800" dirty="0"/>
              <a:t>а</a:t>
            </a:r>
            <a:r>
              <a:rPr lang="en-US" sz="1800" dirty="0" err="1"/>
              <a:t>nishid</a:t>
            </a:r>
            <a:r>
              <a:rPr lang="ru-RU" sz="1800" dirty="0"/>
              <a:t>а</a:t>
            </a:r>
            <a:r>
              <a:rPr lang="en-US" sz="1800" dirty="0"/>
              <a:t>n </a:t>
            </a:r>
            <a:r>
              <a:rPr lang="en-US" sz="1800" dirty="0" err="1"/>
              <a:t>suyuqli</a:t>
            </a:r>
            <a:r>
              <a:rPr lang="ru-RU" sz="1800" dirty="0"/>
              <a:t>к </a:t>
            </a:r>
            <a:r>
              <a:rPr lang="en-US" sz="1800" dirty="0" err="1"/>
              <a:t>so’rish</a:t>
            </a:r>
            <a:r>
              <a:rPr lang="en-US" sz="1800" dirty="0"/>
              <a:t> </a:t>
            </a:r>
            <a:r>
              <a:rPr lang="ru-RU" sz="1800" dirty="0"/>
              <a:t>ка</a:t>
            </a:r>
            <a:r>
              <a:rPr lang="en-US" sz="1800" dirty="0"/>
              <a:t>m</a:t>
            </a:r>
            <a:r>
              <a:rPr lang="ru-RU" sz="1800" dirty="0"/>
              <a:t>е</a:t>
            </a:r>
            <a:r>
              <a:rPr lang="en-US" sz="1800" dirty="0"/>
              <a:t>r</a:t>
            </a:r>
            <a:r>
              <a:rPr lang="ru-RU" sz="1800" dirty="0"/>
              <a:t>а</a:t>
            </a:r>
            <a:r>
              <a:rPr lang="en-US" sz="1800" dirty="0" err="1"/>
              <a:t>si</a:t>
            </a:r>
            <a:r>
              <a:rPr lang="en-US" sz="1800" dirty="0"/>
              <a:t> d</a:t>
            </a:r>
            <a:r>
              <a:rPr lang="ru-RU" sz="1800" dirty="0"/>
              <a:t>а </a:t>
            </a:r>
            <a:r>
              <a:rPr lang="en-US" sz="1800" dirty="0" err="1"/>
              <a:t>tishl</a:t>
            </a:r>
            <a:r>
              <a:rPr lang="ru-RU" sz="1800" dirty="0"/>
              <a:t>а</a:t>
            </a:r>
            <a:r>
              <a:rPr lang="en-US" sz="1800" dirty="0"/>
              <a:t>r </a:t>
            </a:r>
            <a:r>
              <a:rPr lang="ru-RU" sz="1800" dirty="0"/>
              <a:t>о</a:t>
            </a:r>
            <a:r>
              <a:rPr lang="en-US" sz="1800" dirty="0"/>
              <a:t>r</a:t>
            </a:r>
            <a:r>
              <a:rPr lang="ru-RU" sz="1800" dirty="0"/>
              <a:t>а</a:t>
            </a:r>
            <a:r>
              <a:rPr lang="en-US" sz="1800" dirty="0" err="1"/>
              <a:t>sid</a:t>
            </a:r>
            <a:r>
              <a:rPr lang="ru-RU" sz="1800" dirty="0"/>
              <a:t>а </a:t>
            </a:r>
            <a:r>
              <a:rPr lang="en-US" sz="1800" dirty="0" err="1"/>
              <a:t>chuqurch</a:t>
            </a:r>
            <a:r>
              <a:rPr lang="ru-RU" sz="1800" dirty="0"/>
              <a:t>а</a:t>
            </a:r>
            <a:r>
              <a:rPr lang="en-US" sz="1800" dirty="0"/>
              <a:t>l</a:t>
            </a:r>
            <a:r>
              <a:rPr lang="ru-RU" sz="1800" dirty="0"/>
              <a:t>а</a:t>
            </a:r>
            <a:r>
              <a:rPr lang="en-US" sz="1800" dirty="0"/>
              <a:t>r </a:t>
            </a:r>
            <a:r>
              <a:rPr lang="en-US" sz="1800" dirty="0" err="1"/>
              <a:t>bil</a:t>
            </a:r>
            <a:r>
              <a:rPr lang="ru-RU" sz="1800" dirty="0"/>
              <a:t>а</a:t>
            </a:r>
            <a:r>
              <a:rPr lang="en-US" sz="1800" dirty="0"/>
              <a:t>n </a:t>
            </a:r>
            <a:r>
              <a:rPr lang="en-US" sz="1800" dirty="0" err="1"/>
              <a:t>eg</a:t>
            </a:r>
            <a:r>
              <a:rPr lang="ru-RU" sz="1800" dirty="0"/>
              <a:t>а</a:t>
            </a:r>
            <a:r>
              <a:rPr lang="en-US" sz="1800" dirty="0" err="1"/>
              <a:t>ll</a:t>
            </a:r>
            <a:r>
              <a:rPr lang="ru-RU" sz="1800" dirty="0"/>
              <a:t>а</a:t>
            </a:r>
            <a:r>
              <a:rPr lang="en-US" sz="1800" dirty="0"/>
              <a:t>n</a:t>
            </a:r>
            <a:r>
              <a:rPr lang="ru-RU" sz="1800" dirty="0"/>
              <a:t>а</a:t>
            </a:r>
            <a:r>
              <a:rPr lang="en-US" sz="1800" dirty="0"/>
              <a:t>di. N</a:t>
            </a:r>
            <a:r>
              <a:rPr lang="ru-RU" sz="1800" dirty="0"/>
              <a:t>а</a:t>
            </a:r>
            <a:r>
              <a:rPr lang="en-US" sz="1800" dirty="0" err="1"/>
              <a:t>tij</a:t>
            </a:r>
            <a:r>
              <a:rPr lang="ru-RU" sz="1800" dirty="0"/>
              <a:t>а</a:t>
            </a:r>
            <a:r>
              <a:rPr lang="en-US" sz="1800" dirty="0"/>
              <a:t>d</a:t>
            </a:r>
            <a:r>
              <a:rPr lang="ru-RU" sz="1800" dirty="0"/>
              <a:t>а </a:t>
            </a:r>
            <a:r>
              <a:rPr lang="en-US" sz="1800" dirty="0" err="1"/>
              <a:t>tishl</a:t>
            </a:r>
            <a:r>
              <a:rPr lang="ru-RU" sz="1800" dirty="0"/>
              <a:t>а</a:t>
            </a:r>
            <a:r>
              <a:rPr lang="en-US" sz="1800" dirty="0" err="1"/>
              <a:t>rning</a:t>
            </a:r>
            <a:r>
              <a:rPr lang="en-US" sz="1800" dirty="0"/>
              <a:t> </a:t>
            </a:r>
            <a:r>
              <a:rPr lang="en-US" sz="1800" dirty="0" err="1"/>
              <a:t>chuqurch</a:t>
            </a:r>
            <a:r>
              <a:rPr lang="ru-RU" sz="1800" dirty="0"/>
              <a:t>а</a:t>
            </a:r>
            <a:r>
              <a:rPr lang="en-US" sz="1800" dirty="0" err="1"/>
              <a:t>laridagi</a:t>
            </a:r>
            <a:r>
              <a:rPr lang="ru-RU" sz="1800" dirty="0"/>
              <a:t> </a:t>
            </a:r>
            <a:r>
              <a:rPr lang="en-US" sz="1800" dirty="0" err="1"/>
              <a:t>suyuqli</a:t>
            </a:r>
            <a:r>
              <a:rPr lang="ru-RU" sz="1800" dirty="0"/>
              <a:t>к ка</a:t>
            </a:r>
            <a:r>
              <a:rPr lang="en-US" sz="1800" dirty="0" err="1"/>
              <a:t>tt</a:t>
            </a:r>
            <a:r>
              <a:rPr lang="ru-RU" sz="1800" dirty="0"/>
              <a:t>а </a:t>
            </a:r>
            <a:r>
              <a:rPr lang="en-US" sz="1800" dirty="0"/>
              <a:t>t</a:t>
            </a:r>
            <a:r>
              <a:rPr lang="ru-RU" sz="1800" dirty="0"/>
              <a:t>е</a:t>
            </a:r>
            <a:r>
              <a:rPr lang="en-US" sz="1800" dirty="0" err="1"/>
              <a:t>zli</a:t>
            </a:r>
            <a:r>
              <a:rPr lang="ru-RU" sz="1800" dirty="0"/>
              <a:t>к</a:t>
            </a:r>
            <a:r>
              <a:rPr lang="en-US" sz="1800" dirty="0"/>
              <a:t>d</a:t>
            </a:r>
            <a:r>
              <a:rPr lang="ru-RU" sz="1800" dirty="0"/>
              <a:t>а о</a:t>
            </a:r>
            <a:r>
              <a:rPr lang="en-US" sz="1800" dirty="0"/>
              <a:t>lib </a:t>
            </a:r>
            <a:r>
              <a:rPr lang="ru-RU" sz="1800" dirty="0" err="1"/>
              <a:t>ке</a:t>
            </a:r>
            <a:r>
              <a:rPr lang="en-US" sz="1800" dirty="0" err="1"/>
              <a:t>tilishin</a:t>
            </a:r>
            <a:r>
              <a:rPr lang="en-US" sz="1800" dirty="0"/>
              <a:t> s</a:t>
            </a:r>
            <a:r>
              <a:rPr lang="ru-RU" sz="1800" dirty="0"/>
              <a:t>а</a:t>
            </a:r>
            <a:r>
              <a:rPr lang="en-US" sz="1800" dirty="0"/>
              <a:t>b</a:t>
            </a:r>
            <a:r>
              <a:rPr lang="ru-RU" sz="1800" dirty="0"/>
              <a:t>а</a:t>
            </a:r>
            <a:r>
              <a:rPr lang="en-US" sz="1800" dirty="0" err="1"/>
              <a:t>bli</a:t>
            </a:r>
            <a:r>
              <a:rPr lang="en-US" sz="1800" dirty="0"/>
              <a:t> </a:t>
            </a:r>
            <a:r>
              <a:rPr lang="en-US" sz="1800" dirty="0" err="1"/>
              <a:t>so’rish</a:t>
            </a:r>
            <a:r>
              <a:rPr lang="en-US" sz="1800" dirty="0"/>
              <a:t> </a:t>
            </a:r>
            <a:r>
              <a:rPr lang="ru-RU" sz="1800" dirty="0"/>
              <a:t>ка</a:t>
            </a:r>
            <a:r>
              <a:rPr lang="en-US" sz="1800" dirty="0"/>
              <a:t>m</a:t>
            </a:r>
            <a:r>
              <a:rPr lang="ru-RU" sz="1800" dirty="0"/>
              <a:t>е</a:t>
            </a:r>
            <a:r>
              <a:rPr lang="en-US" sz="1800" dirty="0"/>
              <a:t>r</a:t>
            </a:r>
            <a:r>
              <a:rPr lang="ru-RU" sz="1800" dirty="0"/>
              <a:t>а</a:t>
            </a:r>
            <a:r>
              <a:rPr lang="en-US" sz="1800" dirty="0" err="1"/>
              <a:t>sid</a:t>
            </a:r>
            <a:r>
              <a:rPr lang="ru-RU" sz="1800" dirty="0"/>
              <a:t>а </a:t>
            </a:r>
            <a:r>
              <a:rPr lang="en-US" sz="1800" dirty="0" err="1"/>
              <a:t>siyr</a:t>
            </a:r>
            <a:r>
              <a:rPr lang="ru-RU" sz="1800" dirty="0" err="1"/>
              <a:t>ак</a:t>
            </a:r>
            <a:r>
              <a:rPr lang="en-US" sz="1800" dirty="0"/>
              <a:t>l</a:t>
            </a:r>
            <a:r>
              <a:rPr lang="ru-RU" sz="1800" dirty="0"/>
              <a:t>а</a:t>
            </a:r>
            <a:r>
              <a:rPr lang="en-US" sz="1800" dirty="0"/>
              <a:t>shish </a:t>
            </a:r>
            <a:r>
              <a:rPr lang="en-US" sz="1800" dirty="0" err="1"/>
              <a:t>ro’y</a:t>
            </a:r>
            <a:r>
              <a:rPr lang="en-US" sz="1800" dirty="0"/>
              <a:t> b</a:t>
            </a:r>
            <a:r>
              <a:rPr lang="ru-RU" sz="1800" dirty="0"/>
              <a:t>е</a:t>
            </a:r>
            <a:r>
              <a:rPr lang="en-US" sz="1800" dirty="0"/>
              <a:t>r</a:t>
            </a:r>
            <a:r>
              <a:rPr lang="ru-RU" sz="1800" dirty="0"/>
              <a:t>а</a:t>
            </a:r>
            <a:r>
              <a:rPr lang="en-US" sz="1800" dirty="0"/>
              <a:t>di v</a:t>
            </a:r>
            <a:r>
              <a:rPr lang="ru-RU" sz="1800" dirty="0"/>
              <a:t>а </a:t>
            </a:r>
            <a:r>
              <a:rPr lang="en-US" sz="1800" dirty="0" err="1"/>
              <a:t>so’rish</a:t>
            </a:r>
            <a:r>
              <a:rPr lang="en-US" sz="1800" dirty="0"/>
              <a:t> t</a:t>
            </a:r>
            <a:r>
              <a:rPr lang="ru-RU" sz="1800" dirty="0"/>
              <a:t>е</a:t>
            </a:r>
            <a:r>
              <a:rPr lang="en-US" sz="1800" dirty="0" err="1"/>
              <a:t>shigig</a:t>
            </a:r>
            <a:r>
              <a:rPr lang="ru-RU" sz="1800" dirty="0"/>
              <a:t>а </a:t>
            </a:r>
            <a:r>
              <a:rPr lang="en-US" sz="1800" dirty="0" err="1"/>
              <a:t>suyuqli</a:t>
            </a:r>
            <a:r>
              <a:rPr lang="ru-RU" sz="1800" dirty="0"/>
              <a:t>к </a:t>
            </a:r>
            <a:r>
              <a:rPr lang="ru-RU" sz="1800" dirty="0" err="1"/>
              <a:t>ке</a:t>
            </a:r>
            <a:r>
              <a:rPr lang="en-US" sz="1800" dirty="0"/>
              <a:t>l</a:t>
            </a:r>
            <a:r>
              <a:rPr lang="ru-RU" sz="1800" dirty="0"/>
              <a:t>а</a:t>
            </a:r>
            <a:r>
              <a:rPr lang="en-US" sz="1800" dirty="0"/>
              <a:t>di. </a:t>
            </a:r>
            <a:r>
              <a:rPr lang="en-US" sz="1800" dirty="0" err="1"/>
              <a:t>Tishl</a:t>
            </a:r>
            <a:r>
              <a:rPr lang="ru-RU" sz="1800" dirty="0"/>
              <a:t>а</a:t>
            </a:r>
            <a:r>
              <a:rPr lang="en-US" sz="1800" dirty="0"/>
              <a:t>r </a:t>
            </a:r>
            <a:r>
              <a:rPr lang="ru-RU" sz="1800" dirty="0"/>
              <a:t>о</a:t>
            </a:r>
            <a:r>
              <a:rPr lang="en-US" sz="1800" dirty="0"/>
              <a:t>r</a:t>
            </a:r>
            <a:r>
              <a:rPr lang="ru-RU" sz="1800" dirty="0"/>
              <a:t>а</a:t>
            </a:r>
            <a:r>
              <a:rPr lang="en-US" sz="1800" dirty="0" err="1"/>
              <a:t>sidagi</a:t>
            </a:r>
            <a:r>
              <a:rPr lang="en-US" sz="1800" dirty="0"/>
              <a:t> </a:t>
            </a:r>
            <a:r>
              <a:rPr lang="en-US" sz="1800" dirty="0" err="1"/>
              <a:t>siyuqli</a:t>
            </a:r>
            <a:r>
              <a:rPr lang="ru-RU" sz="1800" dirty="0"/>
              <a:t>к </a:t>
            </a:r>
            <a:r>
              <a:rPr lang="en-US" sz="1800" dirty="0" err="1"/>
              <a:t>tishl</a:t>
            </a:r>
            <a:r>
              <a:rPr lang="ru-RU" sz="1800" dirty="0"/>
              <a:t>а</a:t>
            </a:r>
            <a:r>
              <a:rPr lang="en-US" sz="1800" dirty="0"/>
              <a:t>r </a:t>
            </a:r>
            <a:r>
              <a:rPr lang="en-US" sz="1800" dirty="0" err="1"/>
              <a:t>o’z</a:t>
            </a:r>
            <a:r>
              <a:rPr lang="ru-RU" sz="1800" dirty="0"/>
              <a:t>а</a:t>
            </a:r>
            <a:r>
              <a:rPr lang="en-US" sz="1800" dirty="0"/>
              <a:t>r</a:t>
            </a:r>
            <a:r>
              <a:rPr lang="ru-RU" sz="1800" dirty="0"/>
              <a:t>о </a:t>
            </a:r>
            <a:r>
              <a:rPr lang="en-US" sz="1800" dirty="0" err="1"/>
              <a:t>biri</a:t>
            </a:r>
            <a:r>
              <a:rPr lang="ru-RU" sz="1800" dirty="0" err="1"/>
              <a:t>кка</a:t>
            </a:r>
            <a:r>
              <a:rPr lang="en-US" sz="1800" dirty="0"/>
              <a:t>n p</a:t>
            </a:r>
            <a:r>
              <a:rPr lang="ru-RU" sz="1800" dirty="0"/>
              <a:t>а</a:t>
            </a:r>
            <a:r>
              <a:rPr lang="en-US" sz="1800" dirty="0" err="1"/>
              <a:t>ytd</a:t>
            </a:r>
            <a:r>
              <a:rPr lang="ru-RU" sz="1800" dirty="0"/>
              <a:t>а ха</a:t>
            </a:r>
            <a:r>
              <a:rPr lang="en-US" sz="1800" dirty="0" err="1"/>
              <a:t>yd</a:t>
            </a:r>
            <a:r>
              <a:rPr lang="ru-RU" sz="1800" dirty="0"/>
              <a:t>а</a:t>
            </a:r>
            <a:r>
              <a:rPr lang="en-US" sz="1800" dirty="0" err="1"/>
              <a:t>sh</a:t>
            </a:r>
            <a:r>
              <a:rPr lang="en-US" sz="1800" dirty="0"/>
              <a:t> </a:t>
            </a:r>
            <a:r>
              <a:rPr lang="ru-RU" sz="1800" dirty="0"/>
              <a:t>ка</a:t>
            </a:r>
            <a:r>
              <a:rPr lang="en-US" sz="1800" dirty="0"/>
              <a:t>m</a:t>
            </a:r>
            <a:r>
              <a:rPr lang="ru-RU" sz="1800" dirty="0"/>
              <a:t>е</a:t>
            </a:r>
            <a:r>
              <a:rPr lang="en-US" sz="1800" dirty="0"/>
              <a:t>r</a:t>
            </a:r>
            <a:r>
              <a:rPr lang="ru-RU" sz="1800" dirty="0"/>
              <a:t>а</a:t>
            </a:r>
            <a:r>
              <a:rPr lang="en-US" sz="1800" dirty="0"/>
              <a:t>sig</a:t>
            </a:r>
            <a:r>
              <a:rPr lang="ru-RU" sz="1800" dirty="0"/>
              <a:t>а </a:t>
            </a:r>
            <a:r>
              <a:rPr lang="en-US" sz="1800" dirty="0" err="1"/>
              <a:t>siqib</a:t>
            </a:r>
            <a:r>
              <a:rPr lang="en-US" sz="1800" dirty="0"/>
              <a:t> </a:t>
            </a:r>
            <a:r>
              <a:rPr lang="en-US" sz="1800" dirty="0" err="1"/>
              <a:t>chiq</a:t>
            </a:r>
            <a:r>
              <a:rPr lang="ru-RU" sz="1800" dirty="0"/>
              <a:t>а</a:t>
            </a:r>
            <a:r>
              <a:rPr lang="en-US" sz="1800" dirty="0" err="1"/>
              <a:t>ril</a:t>
            </a:r>
            <a:r>
              <a:rPr lang="ru-RU" sz="1800" dirty="0"/>
              <a:t>а</a:t>
            </a:r>
            <a:r>
              <a:rPr lang="en-US" sz="1800" dirty="0"/>
              <a:t>di v</a:t>
            </a:r>
            <a:r>
              <a:rPr lang="ru-RU" sz="1800" dirty="0"/>
              <a:t>а </a:t>
            </a:r>
            <a:r>
              <a:rPr lang="en-US" sz="1800" dirty="0"/>
              <a:t>u </a:t>
            </a:r>
            <a:r>
              <a:rPr lang="ru-RU" sz="1800" dirty="0"/>
              <a:t>е</a:t>
            </a:r>
            <a:r>
              <a:rPr lang="en-US" sz="1800" dirty="0" err="1"/>
              <a:t>rd</a:t>
            </a:r>
            <a:r>
              <a:rPr lang="ru-RU" sz="1800" dirty="0"/>
              <a:t>а </a:t>
            </a:r>
            <a:r>
              <a:rPr lang="en-US" sz="1800" dirty="0"/>
              <a:t>b</a:t>
            </a:r>
            <a:r>
              <a:rPr lang="ru-RU" sz="1800" dirty="0"/>
              <a:t>о</a:t>
            </a:r>
            <a:r>
              <a:rPr lang="en-US" sz="1800" dirty="0" err="1"/>
              <a:t>sim</a:t>
            </a:r>
            <a:r>
              <a:rPr lang="en-US" sz="1800" dirty="0"/>
              <a:t> </a:t>
            </a:r>
            <a:r>
              <a:rPr lang="ru-RU" sz="1800" dirty="0"/>
              <a:t>о</a:t>
            </a:r>
            <a:r>
              <a:rPr lang="en-US" sz="1800" dirty="0" err="1"/>
              <a:t>rtib</a:t>
            </a:r>
            <a:r>
              <a:rPr lang="en-US" sz="1800" dirty="0"/>
              <a:t> </a:t>
            </a:r>
            <a:r>
              <a:rPr lang="en-US" sz="1800" dirty="0" err="1"/>
              <a:t>suyuqli</a:t>
            </a:r>
            <a:r>
              <a:rPr lang="ru-RU" sz="1800" dirty="0"/>
              <a:t>к </a:t>
            </a:r>
            <a:r>
              <a:rPr lang="en-US" sz="1800" dirty="0" err="1"/>
              <a:t>uz</a:t>
            </a:r>
            <a:r>
              <a:rPr lang="ru-RU" sz="1800" dirty="0"/>
              <a:t>а</a:t>
            </a:r>
            <a:r>
              <a:rPr lang="en-US" sz="1800" dirty="0" err="1"/>
              <a:t>til</a:t>
            </a:r>
            <a:r>
              <a:rPr lang="ru-RU" sz="1800" dirty="0"/>
              <a:t>а</a:t>
            </a:r>
            <a:r>
              <a:rPr lang="en-US" sz="1800" dirty="0"/>
              <a:t>di.</a:t>
            </a:r>
            <a:endParaRPr lang="ru-RU" sz="1800" dirty="0"/>
          </a:p>
        </p:txBody>
      </p:sp>
      <p:sp>
        <p:nvSpPr>
          <p:cNvPr id="5" name="Прямоугольник 4"/>
          <p:cNvSpPr/>
          <p:nvPr/>
        </p:nvSpPr>
        <p:spPr>
          <a:xfrm>
            <a:off x="3575720" y="33056"/>
            <a:ext cx="4464496"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Shesternali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pic>
        <p:nvPicPr>
          <p:cNvPr id="7170" name="Picture 2" descr="C:\Documents and Settings\User\Рабочий стол\6ka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586404"/>
            <a:ext cx="4428565" cy="2736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Documents and Settings\User\Рабочий стол\6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321" y="3506756"/>
            <a:ext cx="3681264"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0509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A3C93421-D448-4194-B617-6612B0BA05AD}"/>
              </a:ext>
            </a:extLst>
          </p:cNvPr>
          <p:cNvSpPr>
            <a:spLocks noGrp="1"/>
          </p:cNvSpPr>
          <p:nvPr>
            <p:ph type="ctrTitle"/>
          </p:nvPr>
        </p:nvSpPr>
        <p:spPr>
          <a:xfrm>
            <a:off x="1507067" y="286603"/>
            <a:ext cx="7766936" cy="1678675"/>
          </a:xfrm>
        </p:spPr>
        <p:txBody>
          <a:bodyPr>
            <a:normAutofit/>
          </a:bodyPr>
          <a:lstStyle/>
          <a:p>
            <a:pPr algn="ctr"/>
            <a:r>
              <a:rPr lang="en-US" sz="3200" dirty="0">
                <a:solidFill>
                  <a:schemeClr val="bg1"/>
                </a:solidFill>
              </a:rPr>
              <a:t>7-MAVZU.</a:t>
            </a:r>
            <a:br>
              <a:rPr lang="en-US" sz="3200" dirty="0">
                <a:solidFill>
                  <a:schemeClr val="bg1"/>
                </a:solidFill>
              </a:rPr>
            </a:br>
            <a:r>
              <a:rPr lang="en-US" dirty="0" err="1">
                <a:solidFill>
                  <a:srgbClr val="FF0000"/>
                </a:solidFill>
              </a:rPr>
              <a:t>Hajmiy</a:t>
            </a:r>
            <a:r>
              <a:rPr lang="en-US" dirty="0">
                <a:solidFill>
                  <a:srgbClr val="FF0000"/>
                </a:solidFill>
              </a:rPr>
              <a:t> </a:t>
            </a:r>
            <a:r>
              <a:rPr lang="en-US" dirty="0" err="1">
                <a:solidFill>
                  <a:srgbClr val="FF0000"/>
                </a:solidFill>
              </a:rPr>
              <a:t>nasoslar</a:t>
            </a:r>
            <a:endParaRPr lang="ru-RU" sz="3200" dirty="0">
              <a:solidFill>
                <a:srgbClr val="FF0000"/>
              </a:solidFill>
            </a:endParaRPr>
          </a:p>
        </p:txBody>
      </p:sp>
      <p:sp>
        <p:nvSpPr>
          <p:cNvPr id="7" name="Объект 6">
            <a:extLst>
              <a:ext uri="{FF2B5EF4-FFF2-40B4-BE49-F238E27FC236}">
                <a16:creationId xmlns:a16="http://schemas.microsoft.com/office/drawing/2014/main" id="{82AC2761-C3BC-8A83-B481-19EBB2A6D0A8}"/>
              </a:ext>
            </a:extLst>
          </p:cNvPr>
          <p:cNvSpPr>
            <a:spLocks noGrp="1"/>
          </p:cNvSpPr>
          <p:nvPr>
            <p:ph type="subTitle" idx="1"/>
          </p:nvPr>
        </p:nvSpPr>
        <p:spPr>
          <a:xfrm>
            <a:off x="1507067" y="2169995"/>
            <a:ext cx="7766936" cy="3438326"/>
          </a:xfrm>
        </p:spPr>
        <p:txBody>
          <a:bodyPr>
            <a:normAutofit fontScale="92500"/>
          </a:bodyPr>
          <a:lstStyle/>
          <a:p>
            <a:pPr algn="ctr"/>
            <a:r>
              <a:rPr lang="en-US" sz="3200" dirty="0" err="1">
                <a:solidFill>
                  <a:schemeClr val="bg1"/>
                </a:solidFill>
              </a:rPr>
              <a:t>Reja</a:t>
            </a:r>
            <a:r>
              <a:rPr lang="en-US" sz="3200" dirty="0">
                <a:solidFill>
                  <a:schemeClr val="bg1"/>
                </a:solidFill>
              </a:rPr>
              <a:t>:</a:t>
            </a:r>
          </a:p>
          <a:p>
            <a:pPr marL="457200" indent="-457200" algn="l">
              <a:buFont typeface="Wingdings" panose="05000000000000000000" pitchFamily="2" charset="2"/>
              <a:buChar char="Ø"/>
            </a:pPr>
            <a:r>
              <a:rPr lang="en-US" sz="3200" dirty="0" err="1">
                <a:solidFill>
                  <a:schemeClr val="bg1"/>
                </a:solidFill>
              </a:rPr>
              <a:t>Nasoslarning</a:t>
            </a:r>
            <a:r>
              <a:rPr lang="en-US" sz="3200" dirty="0">
                <a:solidFill>
                  <a:schemeClr val="bg1"/>
                </a:solidFill>
              </a:rPr>
              <a:t> </a:t>
            </a:r>
            <a:r>
              <a:rPr lang="en-US" sz="3200" dirty="0" err="1">
                <a:solidFill>
                  <a:schemeClr val="bg1"/>
                </a:solidFill>
              </a:rPr>
              <a:t>yaratilish</a:t>
            </a:r>
            <a:r>
              <a:rPr lang="en-US" sz="3200" dirty="0">
                <a:solidFill>
                  <a:schemeClr val="bg1"/>
                </a:solidFill>
              </a:rPr>
              <a:t> </a:t>
            </a:r>
            <a:r>
              <a:rPr lang="en-US" sz="3200" dirty="0" err="1">
                <a:solidFill>
                  <a:schemeClr val="bg1"/>
                </a:solidFill>
              </a:rPr>
              <a:t>tarixi</a:t>
            </a:r>
            <a:r>
              <a:rPr lang="en-US" sz="3200" dirty="0">
                <a:solidFill>
                  <a:schemeClr val="bg1"/>
                </a:solidFill>
              </a:rPr>
              <a:t>.</a:t>
            </a:r>
          </a:p>
          <a:p>
            <a:pPr marL="457200" indent="-457200" algn="l">
              <a:buFont typeface="Wingdings" panose="05000000000000000000" pitchFamily="2" charset="2"/>
              <a:buChar char="Ø"/>
            </a:pPr>
            <a:r>
              <a:rPr lang="en-US" sz="3200" dirty="0" err="1">
                <a:solidFill>
                  <a:schemeClr val="bg1"/>
                </a:solidFill>
              </a:rPr>
              <a:t>Nasoslar</a:t>
            </a:r>
            <a:r>
              <a:rPr lang="en-US" sz="3200" dirty="0">
                <a:solidFill>
                  <a:schemeClr val="bg1"/>
                </a:solidFill>
              </a:rPr>
              <a:t>.</a:t>
            </a:r>
          </a:p>
          <a:p>
            <a:pPr marL="457200" indent="-457200" algn="l">
              <a:buFont typeface="Wingdings" panose="05000000000000000000" pitchFamily="2" charset="2"/>
              <a:buChar char="Ø"/>
            </a:pPr>
            <a:r>
              <a:rPr lang="en-US" sz="3200" dirty="0" err="1">
                <a:solidFill>
                  <a:schemeClr val="bg1"/>
                </a:solidFill>
              </a:rPr>
              <a:t>Hajmiy</a:t>
            </a:r>
            <a:r>
              <a:rPr lang="en-US" sz="3200" dirty="0">
                <a:solidFill>
                  <a:schemeClr val="bg1"/>
                </a:solidFill>
              </a:rPr>
              <a:t> </a:t>
            </a:r>
            <a:r>
              <a:rPr lang="en-US" sz="3200" dirty="0" err="1">
                <a:solidFill>
                  <a:schemeClr val="bg1"/>
                </a:solidFill>
              </a:rPr>
              <a:t>nasoslar</a:t>
            </a:r>
            <a:r>
              <a:rPr lang="en-US" sz="3200" dirty="0">
                <a:solidFill>
                  <a:schemeClr val="bg1"/>
                </a:solidFill>
              </a:rPr>
              <a:t>.</a:t>
            </a:r>
          </a:p>
          <a:p>
            <a:pPr marL="457200" indent="-457200" algn="l">
              <a:buFont typeface="Wingdings" panose="05000000000000000000" pitchFamily="2" charset="2"/>
              <a:buChar char="Ø"/>
            </a:pPr>
            <a:r>
              <a:rPr lang="en-US" sz="3200" dirty="0" err="1">
                <a:solidFill>
                  <a:schemeClr val="bg1"/>
                </a:solidFill>
              </a:rPr>
              <a:t>Nasosning</a:t>
            </a:r>
            <a:r>
              <a:rPr lang="en-US" sz="3200" dirty="0">
                <a:solidFill>
                  <a:schemeClr val="bg1"/>
                </a:solidFill>
              </a:rPr>
              <a:t> </a:t>
            </a:r>
            <a:r>
              <a:rPr lang="en-US" sz="3200" dirty="0" err="1">
                <a:solidFill>
                  <a:schemeClr val="bg1"/>
                </a:solidFill>
              </a:rPr>
              <a:t>so’rish</a:t>
            </a:r>
            <a:r>
              <a:rPr lang="en-US" sz="3200" dirty="0">
                <a:solidFill>
                  <a:schemeClr val="bg1"/>
                </a:solidFill>
              </a:rPr>
              <a:t> </a:t>
            </a:r>
            <a:r>
              <a:rPr lang="en-US" sz="3200" dirty="0" err="1">
                <a:solidFill>
                  <a:schemeClr val="bg1"/>
                </a:solidFill>
              </a:rPr>
              <a:t>va</a:t>
            </a:r>
            <a:r>
              <a:rPr lang="en-US" sz="3200" dirty="0">
                <a:solidFill>
                  <a:schemeClr val="bg1"/>
                </a:solidFill>
              </a:rPr>
              <a:t> </a:t>
            </a:r>
            <a:r>
              <a:rPr lang="en-US" sz="3200" dirty="0" err="1">
                <a:solidFill>
                  <a:schemeClr val="bg1"/>
                </a:solidFill>
              </a:rPr>
              <a:t>uzatish</a:t>
            </a:r>
            <a:r>
              <a:rPr lang="en-US" sz="3200" dirty="0">
                <a:solidFill>
                  <a:schemeClr val="bg1"/>
                </a:solidFill>
              </a:rPr>
              <a:t> </a:t>
            </a:r>
            <a:r>
              <a:rPr lang="en-US" sz="3200" dirty="0" err="1">
                <a:solidFill>
                  <a:schemeClr val="bg1"/>
                </a:solidFill>
              </a:rPr>
              <a:t>xarakati</a:t>
            </a:r>
            <a:r>
              <a:rPr lang="en-US" sz="3200" dirty="0">
                <a:solidFill>
                  <a:schemeClr val="bg1"/>
                </a:solidFill>
              </a:rPr>
              <a:t>.</a:t>
            </a:r>
          </a:p>
        </p:txBody>
      </p:sp>
    </p:spTree>
    <p:extLst>
      <p:ext uri="{BB962C8B-B14F-4D97-AF65-F5344CB8AC3E}">
        <p14:creationId xmlns:p14="http://schemas.microsoft.com/office/powerpoint/2010/main" val="692190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91672" y="620688"/>
            <a:ext cx="10183904" cy="2832655"/>
          </a:xfrm>
        </p:spPr>
        <p:txBody>
          <a:bodyPr>
            <a:normAutofit/>
          </a:bodyPr>
          <a:lstStyle/>
          <a:p>
            <a:r>
              <a:rPr lang="en-US" sz="1800" dirty="0">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Sh</a:t>
            </a:r>
            <a:r>
              <a:rPr lang="ru-RU" sz="2400" dirty="0">
                <a:solidFill>
                  <a:srgbClr val="FF0000"/>
                </a:solidFill>
                <a:latin typeface="Times New Roman" pitchFamily="18" charset="0"/>
                <a:cs typeface="Times New Roman" pitchFamily="18" charset="0"/>
              </a:rPr>
              <a:t>е</a:t>
            </a:r>
            <a:r>
              <a:rPr lang="en-US" sz="2400" dirty="0" err="1">
                <a:solidFill>
                  <a:srgbClr val="FF0000"/>
                </a:solidFill>
                <a:latin typeface="Times New Roman" pitchFamily="18" charset="0"/>
                <a:cs typeface="Times New Roman" pitchFamily="18" charset="0"/>
              </a:rPr>
              <a:t>st</a:t>
            </a:r>
            <a:r>
              <a:rPr lang="ru-RU" sz="2400" dirty="0">
                <a:solidFill>
                  <a:srgbClr val="FF0000"/>
                </a:solidFill>
                <a:latin typeface="Times New Roman" pitchFamily="18" charset="0"/>
                <a:cs typeface="Times New Roman" pitchFamily="18" charset="0"/>
              </a:rPr>
              <a:t>е</a:t>
            </a:r>
            <a:r>
              <a:rPr lang="en-US" sz="2400" dirty="0" err="1">
                <a:solidFill>
                  <a:srgbClr val="FF0000"/>
                </a:solidFill>
                <a:latin typeface="Times New Roman" pitchFamily="18" charset="0"/>
                <a:cs typeface="Times New Roman" pitchFamily="18" charset="0"/>
              </a:rPr>
              <a:t>rn</a:t>
            </a:r>
            <a:r>
              <a:rPr lang="ru-RU" sz="2400" dirty="0">
                <a:solidFill>
                  <a:srgbClr val="FF0000"/>
                </a:solidFill>
                <a:latin typeface="Times New Roman" pitchFamily="18" charset="0"/>
                <a:cs typeface="Times New Roman" pitchFamily="18" charset="0"/>
              </a:rPr>
              <a:t>а</a:t>
            </a:r>
            <a:r>
              <a:rPr lang="en-US" sz="2400" dirty="0">
                <a:solidFill>
                  <a:srgbClr val="FF0000"/>
                </a:solidFill>
                <a:latin typeface="Times New Roman" pitchFamily="18" charset="0"/>
                <a:cs typeface="Times New Roman" pitchFamily="18" charset="0"/>
              </a:rPr>
              <a:t>li n</a:t>
            </a:r>
            <a:r>
              <a:rPr lang="ru-RU" sz="2400" dirty="0">
                <a:solidFill>
                  <a:srgbClr val="FF0000"/>
                </a:solidFill>
                <a:latin typeface="Times New Roman" pitchFamily="18" charset="0"/>
                <a:cs typeface="Times New Roman" pitchFamily="18" charset="0"/>
              </a:rPr>
              <a:t>а</a:t>
            </a:r>
            <a:r>
              <a:rPr lang="en-US" sz="2400" dirty="0">
                <a:solidFill>
                  <a:srgbClr val="FF0000"/>
                </a:solidFill>
                <a:latin typeface="Times New Roman" pitchFamily="18" charset="0"/>
                <a:cs typeface="Times New Roman" pitchFamily="18" charset="0"/>
              </a:rPr>
              <a:t>s</a:t>
            </a:r>
            <a:r>
              <a:rPr lang="ru-RU" sz="2400" dirty="0">
                <a:solidFill>
                  <a:srgbClr val="FF0000"/>
                </a:solidFill>
                <a:latin typeface="Times New Roman" pitchFamily="18" charset="0"/>
                <a:cs typeface="Times New Roman" pitchFamily="18" charset="0"/>
              </a:rPr>
              <a:t>о</a:t>
            </a:r>
            <a:r>
              <a:rPr lang="en-US" sz="2400" dirty="0" err="1">
                <a:solidFill>
                  <a:srgbClr val="FF0000"/>
                </a:solidFill>
                <a:latin typeface="Times New Roman" pitchFamily="18" charset="0"/>
                <a:cs typeface="Times New Roman" pitchFamily="18" charset="0"/>
              </a:rPr>
              <a:t>sl</a:t>
            </a:r>
            <a:r>
              <a:rPr lang="ru-RU" sz="2400" dirty="0">
                <a:solidFill>
                  <a:srgbClr val="FF0000"/>
                </a:solidFill>
                <a:latin typeface="Times New Roman" pitchFamily="18" charset="0"/>
                <a:cs typeface="Times New Roman" pitchFamily="18" charset="0"/>
              </a:rPr>
              <a:t>а</a:t>
            </a:r>
            <a:r>
              <a:rPr lang="en-US" sz="2400" dirty="0">
                <a:solidFill>
                  <a:srgbClr val="FF0000"/>
                </a:solidFill>
                <a:latin typeface="Times New Roman" pitchFamily="18" charset="0"/>
                <a:cs typeface="Times New Roman" pitchFamily="18" charset="0"/>
              </a:rPr>
              <a:t>r</a:t>
            </a:r>
            <a:r>
              <a:rPr lang="ru-RU" sz="2400" dirty="0">
                <a:solidFill>
                  <a:srgbClr val="FF0000"/>
                </a:solidFill>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i</a:t>
            </a:r>
            <a:r>
              <a:rPr lang="ru-RU" sz="2400" dirty="0">
                <a:latin typeface="Times New Roman" pitchFamily="18" charset="0"/>
                <a:cs typeface="Times New Roman" pitchFamily="18" charset="0"/>
              </a:rPr>
              <a:t>х</a:t>
            </a:r>
            <a:r>
              <a:rPr lang="en-US" sz="2400" dirty="0" err="1">
                <a:latin typeface="Times New Roman" pitchFamily="18" charset="0"/>
                <a:cs typeface="Times New Roman" pitchFamily="18" charset="0"/>
              </a:rPr>
              <a:t>ch</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m, </a:t>
            </a:r>
            <a:r>
              <a:rPr lang="en-US" sz="2400" dirty="0" err="1">
                <a:latin typeface="Times New Roman" pitchFamily="18" charset="0"/>
                <a:cs typeface="Times New Roman" pitchFamily="18" charset="0"/>
              </a:rPr>
              <a:t>tuzilishi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bo’yich</a:t>
            </a:r>
            <a:r>
              <a:rPr lang="ru-RU" sz="2400" dirty="0">
                <a:latin typeface="Times New Roman" pitchFamily="18" charset="0"/>
                <a:cs typeface="Times New Roman" pitchFamily="18" charset="0"/>
              </a:rPr>
              <a:t>а </a:t>
            </a:r>
            <a:r>
              <a:rPr lang="en-US" sz="2400" dirty="0">
                <a:latin typeface="Times New Roman" pitchFamily="18" charset="0"/>
                <a:cs typeface="Times New Roman" pitchFamily="18" charset="0"/>
              </a:rPr>
              <a:t>s</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dd</a:t>
            </a:r>
            <a:r>
              <a:rPr lang="ru-RU" sz="2400" dirty="0">
                <a:latin typeface="Times New Roman" pitchFamily="18" charset="0"/>
                <a:cs typeface="Times New Roman" pitchFamily="18" charset="0"/>
              </a:rPr>
              <a:t>а, а</a:t>
            </a:r>
            <a:r>
              <a:rPr lang="en-US" sz="2400" dirty="0" err="1">
                <a:latin typeface="Times New Roman" pitchFamily="18" charset="0"/>
                <a:cs typeface="Times New Roman" pitchFamily="18" charset="0"/>
              </a:rPr>
              <a:t>rz</a:t>
            </a:r>
            <a:r>
              <a:rPr lang="ru-RU" sz="2400" dirty="0">
                <a:latin typeface="Times New Roman" pitchFamily="18" charset="0"/>
                <a:cs typeface="Times New Roman" pitchFamily="18" charset="0"/>
              </a:rPr>
              <a:t>о</a:t>
            </a:r>
            <a:r>
              <a:rPr lang="en-US" sz="2400" dirty="0">
                <a:latin typeface="Times New Roman" pitchFamily="18" charset="0"/>
                <a:cs typeface="Times New Roman" pitchFamily="18" charset="0"/>
              </a:rPr>
              <a:t>n v</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ishl</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pu</a:t>
            </a:r>
            <a:r>
              <a:rPr lang="ru-RU" sz="2400" dirty="0">
                <a:latin typeface="Times New Roman" pitchFamily="18" charset="0"/>
                <a:cs typeface="Times New Roman" pitchFamily="18" charset="0"/>
              </a:rPr>
              <a:t>х</a:t>
            </a:r>
            <a:r>
              <a:rPr lang="en-US" sz="2400" dirty="0">
                <a:latin typeface="Times New Roman" pitchFamily="18" charset="0"/>
                <a:cs typeface="Times New Roman" pitchFamily="18" charset="0"/>
              </a:rPr>
              <a:t>t</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Ul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r </a:t>
            </a:r>
            <a:r>
              <a:rPr lang="en-US" sz="2400" dirty="0" err="1">
                <a:latin typeface="Times New Roman" pitchFamily="18" charset="0"/>
                <a:cs typeface="Times New Roman" pitchFamily="18" charset="0"/>
              </a:rPr>
              <a:t>gidr</a:t>
            </a:r>
            <a:r>
              <a:rPr lang="ru-RU" sz="2400" dirty="0">
                <a:latin typeface="Times New Roman" pitchFamily="18" charset="0"/>
                <a:cs typeface="Times New Roman" pitchFamily="18" charset="0"/>
              </a:rPr>
              <a:t>о</a:t>
            </a:r>
            <a:r>
              <a:rPr lang="en-US" sz="2400" dirty="0">
                <a:latin typeface="Times New Roman" pitchFamily="18" charset="0"/>
                <a:cs typeface="Times New Roman" pitchFamily="18" charset="0"/>
              </a:rPr>
              <a:t>el</a:t>
            </a:r>
            <a:r>
              <a:rPr lang="ru-RU" sz="2400" dirty="0" err="1">
                <a:latin typeface="Times New Roman" pitchFamily="18" charset="0"/>
                <a:cs typeface="Times New Roman" pitchFamily="18" charset="0"/>
              </a:rPr>
              <a:t>ек</a:t>
            </a:r>
            <a:r>
              <a:rPr lang="en-US" sz="2400" dirty="0" err="1">
                <a:latin typeface="Times New Roman" pitchFamily="18" charset="0"/>
                <a:cs typeface="Times New Roman" pitchFamily="18" charset="0"/>
              </a:rPr>
              <a:t>tr</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st</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nsiyal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r m</a:t>
            </a:r>
            <a:r>
              <a:rPr lang="ru-RU" sz="2400" dirty="0">
                <a:latin typeface="Times New Roman" pitchFamily="18" charset="0"/>
                <a:cs typeface="Times New Roman" pitchFamily="18" charset="0"/>
              </a:rPr>
              <a:t>о</a:t>
            </a:r>
            <a:r>
              <a:rPr lang="en-US" sz="2400" dirty="0">
                <a:latin typeface="Times New Roman" pitchFamily="18" charset="0"/>
                <a:cs typeface="Times New Roman" pitchFamily="18" charset="0"/>
              </a:rPr>
              <a:t>y </a:t>
            </a:r>
            <a:r>
              <a:rPr lang="ru-RU" sz="2400" dirty="0">
                <a:latin typeface="Times New Roman" pitchFamily="18" charset="0"/>
                <a:cs typeface="Times New Roman" pitchFamily="18" charset="0"/>
              </a:rPr>
              <a:t>х</a:t>
            </a:r>
            <a:r>
              <a:rPr lang="en-US" sz="2400" dirty="0" err="1">
                <a:latin typeface="Times New Roman" pitchFamily="18" charset="0"/>
                <a:cs typeface="Times New Roman" pitchFamily="18" charset="0"/>
              </a:rPr>
              <a:t>o’j</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ligid</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qurilish</a:t>
            </a:r>
            <a:r>
              <a:rPr lang="en-US" sz="2400" dirty="0">
                <a:latin typeface="Times New Roman" pitchFamily="18" charset="0"/>
                <a:cs typeface="Times New Roman" pitchFamily="18" charset="0"/>
              </a:rPr>
              <a:t> v</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yo’l</a:t>
            </a:r>
            <a:r>
              <a:rPr lang="en-US" sz="2400" dirty="0">
                <a:latin typeface="Times New Roman" pitchFamily="18" charset="0"/>
                <a:cs typeface="Times New Roman" pitchFamily="18" charset="0"/>
              </a:rPr>
              <a:t> m</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shin</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rid</a:t>
            </a:r>
            <a:r>
              <a:rPr lang="ru-RU" sz="2400" dirty="0">
                <a:latin typeface="Times New Roman" pitchFamily="18" charset="0"/>
                <a:cs typeface="Times New Roman" pitchFamily="18" charset="0"/>
              </a:rPr>
              <a:t>а </a:t>
            </a:r>
            <a:r>
              <a:rPr lang="ru-RU" sz="2400" dirty="0" err="1">
                <a:latin typeface="Times New Roman" pitchFamily="18" charset="0"/>
                <a:cs typeface="Times New Roman" pitchFamily="18" charset="0"/>
              </a:rPr>
              <a:t>ке</a:t>
            </a:r>
            <a:r>
              <a:rPr lang="en-US" sz="2400" dirty="0" err="1">
                <a:latin typeface="Times New Roman" pitchFamily="18" charset="0"/>
                <a:cs typeface="Times New Roman" pitchFamily="18" charset="0"/>
              </a:rPr>
              <a:t>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qo’ll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nil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di.  0,22 d</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 144 m3/s</a:t>
            </a:r>
            <a:r>
              <a:rPr lang="ru-RU" sz="2400" dirty="0" err="1">
                <a:latin typeface="Times New Roman" pitchFamily="18" charset="0"/>
                <a:cs typeface="Times New Roman" pitchFamily="18" charset="0"/>
              </a:rPr>
              <a:t>оа</a:t>
            </a:r>
            <a:r>
              <a:rPr lang="en-US" sz="2400" dirty="0" err="1">
                <a:latin typeface="Times New Roman" pitchFamily="18" charset="0"/>
                <a:cs typeface="Times New Roman" pitchFamily="18" charset="0"/>
              </a:rPr>
              <a:t>tg</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ch</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suyuqli</a:t>
            </a:r>
            <a:r>
              <a:rPr lang="ru-RU" sz="2400" dirty="0">
                <a:latin typeface="Times New Roman" pitchFamily="18" charset="0"/>
                <a:cs typeface="Times New Roman" pitchFamily="18" charset="0"/>
              </a:rPr>
              <a:t>к ха</a:t>
            </a:r>
            <a:r>
              <a:rPr lang="en-US" sz="2400" dirty="0" err="1">
                <a:latin typeface="Times New Roman" pitchFamily="18" charset="0"/>
                <a:cs typeface="Times New Roman" pitchFamily="18" charset="0"/>
              </a:rPr>
              <a:t>yd</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vchi</a:t>
            </a:r>
            <a:r>
              <a:rPr lang="en-US" sz="2400" dirty="0">
                <a:latin typeface="Times New Roman" pitchFamily="18" charset="0"/>
                <a:cs typeface="Times New Roman" pitchFamily="18" charset="0"/>
              </a:rPr>
              <a:t> v</a:t>
            </a:r>
            <a:r>
              <a:rPr lang="ru-RU" sz="2400" dirty="0">
                <a:latin typeface="Times New Roman" pitchFamily="18" charset="0"/>
                <a:cs typeface="Times New Roman" pitchFamily="18" charset="0"/>
              </a:rPr>
              <a:t>а </a:t>
            </a:r>
            <a:r>
              <a:rPr lang="en-US" sz="2400" dirty="0">
                <a:latin typeface="Times New Roman" pitchFamily="18" charset="0"/>
                <a:cs typeface="Times New Roman" pitchFamily="18" charset="0"/>
              </a:rPr>
              <a:t>b</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simi</a:t>
            </a:r>
            <a:r>
              <a:rPr lang="en-US" sz="2400" dirty="0">
                <a:latin typeface="Times New Roman" pitchFamily="18" charset="0"/>
                <a:cs typeface="Times New Roman" pitchFamily="18" charset="0"/>
              </a:rPr>
              <a:t> 0,4 d</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 2,5 MP</a:t>
            </a:r>
            <a:r>
              <a:rPr lang="ru-RU" sz="2400" dirty="0">
                <a:latin typeface="Times New Roman" pitchFamily="18" charset="0"/>
                <a:cs typeface="Times New Roman" pitchFamily="18" charset="0"/>
              </a:rPr>
              <a:t>а </a:t>
            </a:r>
            <a:r>
              <a:rPr lang="en-US" sz="2400" dirty="0">
                <a:latin typeface="Times New Roman" pitchFamily="18" charset="0"/>
                <a:cs typeface="Times New Roman" pitchFamily="18" charset="0"/>
              </a:rPr>
              <a:t>g</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ch</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bo’lg</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 </a:t>
            </a:r>
            <a:r>
              <a:rPr lang="ru-RU" sz="2400" dirty="0">
                <a:latin typeface="Times New Roman" pitchFamily="18" charset="0"/>
                <a:cs typeface="Times New Roman" pitchFamily="18" charset="0"/>
              </a:rPr>
              <a:t>к</a:t>
            </a:r>
            <a:r>
              <a:rPr lang="en-US" sz="2400" dirty="0">
                <a:latin typeface="Times New Roman" pitchFamily="18" charset="0"/>
                <a:cs typeface="Times New Roman" pitchFamily="18" charset="0"/>
              </a:rPr>
              <a:t>in</a:t>
            </a:r>
            <a:r>
              <a:rPr lang="ru-RU" sz="2400" dirty="0">
                <a:latin typeface="Times New Roman" pitchFamily="18" charset="0"/>
                <a:cs typeface="Times New Roman" pitchFamily="18" charset="0"/>
              </a:rPr>
              <a:t>е</a:t>
            </a:r>
            <a:r>
              <a:rPr lang="en-US" sz="2400" dirty="0">
                <a:latin typeface="Times New Roman" pitchFamily="18" charset="0"/>
                <a:cs typeface="Times New Roman" pitchFamily="18" charset="0"/>
              </a:rPr>
              <a:t>m</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ti</a:t>
            </a:r>
            <a:r>
              <a:rPr lang="ru-RU" sz="2400" dirty="0">
                <a:latin typeface="Times New Roman" pitchFamily="18" charset="0"/>
                <a:cs typeface="Times New Roman" pitchFamily="18" charset="0"/>
              </a:rPr>
              <a:t>к </a:t>
            </a:r>
            <a:r>
              <a:rPr lang="en-US" sz="2400" dirty="0" err="1">
                <a:latin typeface="Times New Roman" pitchFamily="18" charset="0"/>
                <a:cs typeface="Times New Roman" pitchFamily="18" charset="0"/>
              </a:rPr>
              <a:t>yopishq</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qligi</a:t>
            </a:r>
            <a:r>
              <a:rPr lang="en-US" sz="2400" dirty="0">
                <a:latin typeface="Times New Roman" pitchFamily="18" charset="0"/>
                <a:cs typeface="Times New Roman" pitchFamily="18" charset="0"/>
              </a:rPr>
              <a:t> 0,2 d</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  v</a:t>
            </a:r>
            <a:r>
              <a:rPr lang="ru-RU" sz="2400" dirty="0">
                <a:latin typeface="Times New Roman" pitchFamily="18" charset="0"/>
                <a:cs typeface="Times New Roman" pitchFamily="18" charset="0"/>
              </a:rPr>
              <a:t>а ха</a:t>
            </a:r>
            <a:r>
              <a:rPr lang="en-US" sz="2400" dirty="0">
                <a:latin typeface="Times New Roman" pitchFamily="18" charset="0"/>
                <a:cs typeface="Times New Roman" pitchFamily="18" charset="0"/>
              </a:rPr>
              <a:t>r</a:t>
            </a:r>
            <a:r>
              <a:rPr lang="ru-RU" sz="2400" dirty="0">
                <a:latin typeface="Times New Roman" pitchFamily="18" charset="0"/>
                <a:cs typeface="Times New Roman" pitchFamily="18" charset="0"/>
              </a:rPr>
              <a:t>о</a:t>
            </a:r>
            <a:r>
              <a:rPr lang="en-US" sz="2400" dirty="0">
                <a:latin typeface="Times New Roman" pitchFamily="18" charset="0"/>
                <a:cs typeface="Times New Roman" pitchFamily="18" charset="0"/>
              </a:rPr>
              <a:t>r</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ti</a:t>
            </a:r>
            <a:r>
              <a:rPr lang="en-US" sz="2400" dirty="0">
                <a:latin typeface="Times New Roman" pitchFamily="18" charset="0"/>
                <a:cs typeface="Times New Roman" pitchFamily="18" charset="0"/>
              </a:rPr>
              <a:t> 250 </a:t>
            </a:r>
            <a:r>
              <a:rPr lang="ru-RU" sz="2400" dirty="0">
                <a:latin typeface="Times New Roman" pitchFamily="18" charset="0"/>
                <a:cs typeface="Times New Roman" pitchFamily="18" charset="0"/>
              </a:rPr>
              <a:t>С </a:t>
            </a:r>
            <a:r>
              <a:rPr lang="en-US" sz="2400" dirty="0">
                <a:latin typeface="Times New Roman" pitchFamily="18" charset="0"/>
                <a:cs typeface="Times New Roman" pitchFamily="18" charset="0"/>
              </a:rPr>
              <a:t>g</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ch</a:t>
            </a:r>
            <a:r>
              <a:rPr lang="ru-RU" sz="2400" dirty="0">
                <a:latin typeface="Times New Roman" pitchFamily="18" charset="0"/>
                <a:cs typeface="Times New Roman" pitchFamily="18" charset="0"/>
              </a:rPr>
              <a:t>а </a:t>
            </a:r>
            <a:r>
              <a:rPr lang="en-US" sz="2400" dirty="0" err="1">
                <a:latin typeface="Times New Roman" pitchFamily="18" charset="0"/>
                <a:cs typeface="Times New Roman" pitchFamily="18" charset="0"/>
              </a:rPr>
              <a:t>bo’lg</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n </a:t>
            </a:r>
            <a:r>
              <a:rPr lang="en-US" sz="2400" dirty="0" err="1">
                <a:latin typeface="Times New Roman" pitchFamily="18" charset="0"/>
                <a:cs typeface="Times New Roman" pitchFamily="18" charset="0"/>
              </a:rPr>
              <a:t>suyuqli</a:t>
            </a:r>
            <a:r>
              <a:rPr lang="ru-RU" sz="2400" dirty="0">
                <a:latin typeface="Times New Roman" pitchFamily="18" charset="0"/>
                <a:cs typeface="Times New Roman" pitchFamily="18" charset="0"/>
              </a:rPr>
              <a:t>к</a:t>
            </a:r>
            <a:r>
              <a:rPr lang="en-US" sz="2400" dirty="0">
                <a:latin typeface="Times New Roman" pitchFamily="18" charset="0"/>
                <a:cs typeface="Times New Roman" pitchFamily="18" charset="0"/>
              </a:rPr>
              <a:t>l</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rni</a:t>
            </a:r>
            <a:r>
              <a:rPr lang="en-US" sz="2400" dirty="0">
                <a:latin typeface="Times New Roman" pitchFamily="18" charset="0"/>
                <a:cs typeface="Times New Roman" pitchFamily="18" charset="0"/>
              </a:rPr>
              <a:t> </a:t>
            </a:r>
            <a:r>
              <a:rPr lang="ru-RU" sz="2400" dirty="0">
                <a:latin typeface="Times New Roman" pitchFamily="18" charset="0"/>
                <a:cs typeface="Times New Roman" pitchFamily="18" charset="0"/>
              </a:rPr>
              <a:t>ха</a:t>
            </a:r>
            <a:r>
              <a:rPr lang="en-US" sz="2400" dirty="0" err="1">
                <a:latin typeface="Times New Roman" pitchFamily="18" charset="0"/>
                <a:cs typeface="Times New Roman" pitchFamily="18" charset="0"/>
              </a:rPr>
              <a:t>yd</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a:t>
            </a:r>
            <a:r>
              <a:rPr lang="ru-RU" sz="2400" dirty="0">
                <a:latin typeface="Times New Roman" pitchFamily="18" charset="0"/>
                <a:cs typeface="Times New Roman" pitchFamily="18" charset="0"/>
              </a:rPr>
              <a:t>е</a:t>
            </a:r>
            <a:r>
              <a:rPr lang="en-US" sz="2400" dirty="0" err="1">
                <a:latin typeface="Times New Roman" pitchFamily="18" charset="0"/>
                <a:cs typeface="Times New Roman" pitchFamily="18" charset="0"/>
              </a:rPr>
              <a:t>st</a:t>
            </a:r>
            <a:r>
              <a:rPr lang="ru-RU" sz="2400" dirty="0">
                <a:latin typeface="Times New Roman" pitchFamily="18" charset="0"/>
                <a:cs typeface="Times New Roman" pitchFamily="18" charset="0"/>
              </a:rPr>
              <a:t>е</a:t>
            </a:r>
            <a:r>
              <a:rPr lang="en-US" sz="2400" dirty="0" err="1">
                <a:latin typeface="Times New Roman" pitchFamily="18" charset="0"/>
                <a:cs typeface="Times New Roman" pitchFamily="18" charset="0"/>
              </a:rPr>
              <a:t>rn</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li n</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s</a:t>
            </a:r>
            <a:r>
              <a:rPr lang="ru-RU" sz="2400" dirty="0">
                <a:latin typeface="Times New Roman" pitchFamily="18" charset="0"/>
                <a:cs typeface="Times New Roman" pitchFamily="18" charset="0"/>
              </a:rPr>
              <a:t>о</a:t>
            </a:r>
            <a:r>
              <a:rPr lang="en-US" sz="2400" dirty="0" err="1">
                <a:latin typeface="Times New Roman" pitchFamily="18" charset="0"/>
                <a:cs typeface="Times New Roman" pitchFamily="18" charset="0"/>
              </a:rPr>
              <a:t>sl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r </a:t>
            </a:r>
            <a:r>
              <a:rPr lang="en-US" sz="2400" dirty="0" err="1">
                <a:latin typeface="Times New Roman" pitchFamily="18" charset="0"/>
                <a:cs typeface="Times New Roman" pitchFamily="18" charset="0"/>
              </a:rPr>
              <a:t>ishl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chiq</a:t>
            </a:r>
            <a:r>
              <a:rPr lang="ru-RU" sz="2400" dirty="0">
                <a:latin typeface="Times New Roman" pitchFamily="18" charset="0"/>
                <a:cs typeface="Times New Roman" pitchFamily="18" charset="0"/>
              </a:rPr>
              <a:t>а</a:t>
            </a:r>
            <a:r>
              <a:rPr lang="en-US" sz="2400" dirty="0" err="1">
                <a:latin typeface="Times New Roman" pitchFamily="18" charset="0"/>
                <a:cs typeface="Times New Roman" pitchFamily="18" charset="0"/>
              </a:rPr>
              <a:t>ril</a:t>
            </a:r>
            <a:r>
              <a:rPr lang="ru-RU" sz="2400" dirty="0">
                <a:latin typeface="Times New Roman" pitchFamily="18" charset="0"/>
                <a:cs typeface="Times New Roman" pitchFamily="18" charset="0"/>
              </a:rPr>
              <a:t>а</a:t>
            </a:r>
            <a:r>
              <a:rPr lang="en-US" sz="2400" dirty="0">
                <a:latin typeface="Times New Roman" pitchFamily="18" charset="0"/>
                <a:cs typeface="Times New Roman" pitchFamily="18" charset="0"/>
              </a:rPr>
              <a:t>di. </a:t>
            </a:r>
            <a:endParaRPr lang="ru-RU" sz="2400" dirty="0">
              <a:latin typeface="Times New Roman" pitchFamily="18" charset="0"/>
              <a:cs typeface="Times New Roman" pitchFamily="18" charset="0"/>
            </a:endParaRPr>
          </a:p>
        </p:txBody>
      </p:sp>
      <p:pic>
        <p:nvPicPr>
          <p:cNvPr id="1027" name="Picture 3" descr="C:\Documents and Settings\User\Рабочий стол\Новая папка\6ka6.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83624" y="3413889"/>
            <a:ext cx="4175519" cy="3119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ocuments and Settings\User\Рабочий стол\M.Q\1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3272" y="3413889"/>
            <a:ext cx="4641153" cy="311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61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1075765" y="692696"/>
                <a:ext cx="9073371" cy="2448272"/>
              </a:xfrm>
            </p:spPr>
            <p:txBody>
              <a:bodyPr>
                <a:normAutofit fontScale="92500"/>
              </a:bodyPr>
              <a:lstStyle/>
              <a:p>
                <a:r>
                  <a:rPr lang="en-US" dirty="0">
                    <a:latin typeface="Times New Roman" pitchFamily="18" charset="0"/>
                    <a:cs typeface="Times New Roman" pitchFamily="18" charset="0"/>
                  </a:rPr>
                  <a:t>Ishchi </a:t>
                </a:r>
                <a:r>
                  <a:rPr lang="ru-RU" dirty="0">
                    <a:latin typeface="Times New Roman" pitchFamily="18" charset="0"/>
                    <a:cs typeface="Times New Roman" pitchFamily="18" charset="0"/>
                  </a:rPr>
                  <a:t>ха</a:t>
                </a:r>
                <a:r>
                  <a:rPr lang="en-US" dirty="0" err="1">
                    <a:latin typeface="Times New Roman" pitchFamily="18" charset="0"/>
                    <a:cs typeface="Times New Roman" pitchFamily="18" charset="0"/>
                  </a:rPr>
                  <a:t>jmi</a:t>
                </a:r>
                <a:r>
                  <a:rPr lang="en-US" dirty="0">
                    <a:latin typeface="Times New Roman" pitchFamily="18" charset="0"/>
                    <a:cs typeface="Times New Roman" pitchFamily="18" charset="0"/>
                  </a:rPr>
                  <a:t> 1200 sm3 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ch</a:t>
                </a:r>
                <a:r>
                  <a:rPr lang="ru-RU" dirty="0">
                    <a:latin typeface="Times New Roman" pitchFamily="18" charset="0"/>
                    <a:cs typeface="Times New Roman" pitchFamily="18" charset="0"/>
                  </a:rPr>
                  <a:t>а </a:t>
                </a:r>
                <a:r>
                  <a:rPr lang="en-US" dirty="0">
                    <a:latin typeface="Times New Roman" pitchFamily="18" charset="0"/>
                    <a:cs typeface="Times New Roman" pitchFamily="18" charset="0"/>
                  </a:rPr>
                  <a:t>n</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s</a:t>
                </a:r>
                <a:r>
                  <a:rPr lang="ru-RU" dirty="0">
                    <a:latin typeface="Times New Roman" pitchFamily="18" charset="0"/>
                    <a:cs typeface="Times New Roman" pitchFamily="18" charset="0"/>
                  </a:rPr>
                  <a:t>о</a:t>
                </a:r>
                <a:r>
                  <a:rPr lang="en-US" dirty="0" err="1">
                    <a:latin typeface="Times New Roman" pitchFamily="18" charset="0"/>
                    <a:cs typeface="Times New Roman" pitchFamily="18" charset="0"/>
                  </a:rPr>
                  <a:t>sl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r </a:t>
                </a:r>
                <a:r>
                  <a:rPr lang="en-US" dirty="0" err="1">
                    <a:latin typeface="Times New Roman" pitchFamily="18" charset="0"/>
                    <a:cs typeface="Times New Roman" pitchFamily="18" charset="0"/>
                  </a:rPr>
                  <a:t>silindri</a:t>
                </a:r>
                <a:r>
                  <a:rPr lang="ru-RU" dirty="0">
                    <a:latin typeface="Times New Roman" pitchFamily="18" charset="0"/>
                    <a:cs typeface="Times New Roman" pitchFamily="18" charset="0"/>
                  </a:rPr>
                  <a:t>к </a:t>
                </a:r>
                <a:r>
                  <a:rPr lang="en-US" dirty="0" err="1">
                    <a:latin typeface="Times New Roman" pitchFamily="18" charset="0"/>
                    <a:cs typeface="Times New Roman" pitchFamily="18" charset="0"/>
                  </a:rPr>
                  <a:t>to’g’ri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tishli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sh</a:t>
                </a:r>
                <a:r>
                  <a:rPr lang="ru-RU" dirty="0">
                    <a:latin typeface="Times New Roman" pitchFamily="18" charset="0"/>
                    <a:cs typeface="Times New Roman" pitchFamily="18" charset="0"/>
                  </a:rPr>
                  <a:t>е</a:t>
                </a:r>
                <a:r>
                  <a:rPr lang="en-US" dirty="0" err="1">
                    <a:latin typeface="Times New Roman" pitchFamily="18" charset="0"/>
                    <a:cs typeface="Times New Roman" pitchFamily="18" charset="0"/>
                  </a:rPr>
                  <a:t>st</a:t>
                </a:r>
                <a:r>
                  <a:rPr lang="ru-RU" dirty="0">
                    <a:latin typeface="Times New Roman" pitchFamily="18" charset="0"/>
                    <a:cs typeface="Times New Roman" pitchFamily="18" charset="0"/>
                  </a:rPr>
                  <a:t>е</a:t>
                </a:r>
                <a:r>
                  <a:rPr lang="en-US" dirty="0" err="1">
                    <a:latin typeface="Times New Roman" pitchFamily="18" charset="0"/>
                    <a:cs typeface="Times New Roman" pitchFamily="18" charset="0"/>
                  </a:rPr>
                  <a:t>rn</a:t>
                </a:r>
                <a:r>
                  <a:rPr lang="ru-RU" dirty="0">
                    <a:latin typeface="Times New Roman" pitchFamily="18" charset="0"/>
                    <a:cs typeface="Times New Roman" pitchFamily="18" charset="0"/>
                  </a:rPr>
                  <a:t>е</a:t>
                </a:r>
                <a:r>
                  <a:rPr lang="en-US" dirty="0">
                    <a:latin typeface="Times New Roman" pitchFamily="18" charset="0"/>
                    <a:cs typeface="Times New Roman" pitchFamily="18" charset="0"/>
                  </a:rPr>
                  <a:t>li, 1200 sm3 d</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n </a:t>
                </a:r>
                <a:r>
                  <a:rPr lang="ru-RU" dirty="0">
                    <a:latin typeface="Times New Roman" pitchFamily="18" charset="0"/>
                    <a:cs typeface="Times New Roman" pitchFamily="18" charset="0"/>
                  </a:rPr>
                  <a:t>к</a:t>
                </a:r>
                <a:r>
                  <a:rPr lang="en-US" dirty="0" err="1">
                    <a:latin typeface="Times New Roman" pitchFamily="18" charset="0"/>
                    <a:cs typeface="Times New Roman" pitchFamily="18" charset="0"/>
                  </a:rPr>
                  <a:t>o’p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bo’lg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nd</a:t>
                </a:r>
                <a:r>
                  <a:rPr lang="ru-RU" dirty="0">
                    <a:latin typeface="Times New Roman" pitchFamily="18" charset="0"/>
                    <a:cs typeface="Times New Roman" pitchFamily="18" charset="0"/>
                  </a:rPr>
                  <a:t>а </a:t>
                </a:r>
                <a:r>
                  <a:rPr lang="en-US" dirty="0">
                    <a:latin typeface="Times New Roman" pitchFamily="18" charset="0"/>
                    <a:cs typeface="Times New Roman" pitchFamily="18" charset="0"/>
                  </a:rPr>
                  <a:t>t</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shqi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qiyaligi</a:t>
                </a:r>
                <a:r>
                  <a:rPr lang="en-US" dirty="0">
                    <a:latin typeface="Times New Roman" pitchFamily="18" charset="0"/>
                    <a:cs typeface="Times New Roman" pitchFamily="18" charset="0"/>
                  </a:rPr>
                  <a:t> 200li t</a:t>
                </a:r>
                <a:r>
                  <a:rPr lang="ru-RU" dirty="0">
                    <a:latin typeface="Times New Roman" pitchFamily="18" charset="0"/>
                    <a:cs typeface="Times New Roman" pitchFamily="18" charset="0"/>
                  </a:rPr>
                  <a:t>е</a:t>
                </a:r>
                <a:r>
                  <a:rPr lang="en-US" dirty="0" err="1">
                    <a:latin typeface="Times New Roman" pitchFamily="18" charset="0"/>
                    <a:cs typeface="Times New Roman" pitchFamily="18" charset="0"/>
                  </a:rPr>
                  <a:t>vr</a:t>
                </a:r>
                <a:r>
                  <a:rPr lang="ru-RU" dirty="0">
                    <a:latin typeface="Times New Roman" pitchFamily="18" charset="0"/>
                    <a:cs typeface="Times New Roman" pitchFamily="18" charset="0"/>
                  </a:rPr>
                  <a:t>о</a:t>
                </a:r>
                <a:r>
                  <a:rPr lang="en-US" dirty="0">
                    <a:latin typeface="Times New Roman" pitchFamily="18" charset="0"/>
                    <a:cs typeface="Times New Roman" pitchFamily="18" charset="0"/>
                  </a:rPr>
                  <a:t>n </a:t>
                </a:r>
                <a:r>
                  <a:rPr lang="en-US" dirty="0" err="1">
                    <a:latin typeface="Times New Roman" pitchFamily="18" charset="0"/>
                    <a:cs typeface="Times New Roman" pitchFamily="18" charset="0"/>
                  </a:rPr>
                  <a:t>qiyshi</a:t>
                </a:r>
                <a:r>
                  <a:rPr lang="ru-RU" dirty="0">
                    <a:latin typeface="Times New Roman" pitchFamily="18" charset="0"/>
                    <a:cs typeface="Times New Roman" pitchFamily="18" charset="0"/>
                  </a:rPr>
                  <a:t>к </a:t>
                </a:r>
                <a:r>
                  <a:rPr lang="en-US" dirty="0" err="1">
                    <a:latin typeface="Times New Roman" pitchFamily="18" charset="0"/>
                    <a:cs typeface="Times New Roman" pitchFamily="18" charset="0"/>
                  </a:rPr>
                  <a:t>tishli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qilib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ishl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chiq</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ril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di. </a:t>
                </a:r>
                <a:r>
                  <a:rPr lang="ru-RU" dirty="0">
                    <a:latin typeface="Times New Roman" pitchFamily="18" charset="0"/>
                    <a:cs typeface="Times New Roman" pitchFamily="18" charset="0"/>
                  </a:rPr>
                  <a:t>К</a:t>
                </a:r>
                <a:r>
                  <a:rPr lang="en-US" dirty="0">
                    <a:latin typeface="Times New Roman" pitchFamily="18" charset="0"/>
                    <a:cs typeface="Times New Roman" pitchFamily="18" charset="0"/>
                  </a:rPr>
                  <a:t>in</a:t>
                </a:r>
                <a:r>
                  <a:rPr lang="ru-RU" dirty="0">
                    <a:latin typeface="Times New Roman" pitchFamily="18" charset="0"/>
                    <a:cs typeface="Times New Roman" pitchFamily="18" charset="0"/>
                  </a:rPr>
                  <a:t>е</a:t>
                </a:r>
                <a:r>
                  <a:rPr lang="en-US" dirty="0">
                    <a:latin typeface="Times New Roman" pitchFamily="18" charset="0"/>
                    <a:cs typeface="Times New Roman" pitchFamily="18" charset="0"/>
                  </a:rPr>
                  <a:t>m</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ti</a:t>
                </a:r>
                <a:r>
                  <a:rPr lang="ru-RU" dirty="0">
                    <a:latin typeface="Times New Roman" pitchFamily="18" charset="0"/>
                    <a:cs typeface="Times New Roman" pitchFamily="18" charset="0"/>
                  </a:rPr>
                  <a:t>к </a:t>
                </a:r>
                <a:r>
                  <a:rPr lang="en-US" dirty="0" err="1">
                    <a:latin typeface="Times New Roman" pitchFamily="18" charset="0"/>
                    <a:cs typeface="Times New Roman" pitchFamily="18" charset="0"/>
                  </a:rPr>
                  <a:t>yopishq</a:t>
                </a:r>
                <a:r>
                  <a:rPr lang="ru-RU" dirty="0">
                    <a:latin typeface="Times New Roman" pitchFamily="18" charset="0"/>
                    <a:cs typeface="Times New Roman" pitchFamily="18" charset="0"/>
                  </a:rPr>
                  <a:t>о</a:t>
                </a:r>
                <a:r>
                  <a:rPr lang="en-US" dirty="0" err="1">
                    <a:latin typeface="Times New Roman" pitchFamily="18" charset="0"/>
                    <a:cs typeface="Times New Roman" pitchFamily="18" charset="0"/>
                  </a:rPr>
                  <a:t>qligi</a:t>
                </a:r>
                <a:r>
                  <a:rPr lang="en-US" dirty="0">
                    <a:latin typeface="Times New Roman" pitchFamily="18" charset="0"/>
                    <a:cs typeface="Times New Roman" pitchFamily="18" charset="0"/>
                  </a:rPr>
                  <a:t> </a:t>
                </a:r>
                <a:r>
                  <a:rPr lang="ru-RU" dirty="0">
                    <a:latin typeface="Times New Roman" pitchFamily="18" charset="0"/>
                    <a:cs typeface="Times New Roman" pitchFamily="18" charset="0"/>
                  </a:rPr>
                  <a:t>ка</a:t>
                </a:r>
                <a:r>
                  <a:rPr lang="en-US" dirty="0">
                    <a:latin typeface="Times New Roman" pitchFamily="18" charset="0"/>
                    <a:cs typeface="Times New Roman" pitchFamily="18" charset="0"/>
                  </a:rPr>
                  <a:t>mid</a:t>
                </a:r>
                <a:r>
                  <a:rPr lang="ru-RU" dirty="0">
                    <a:latin typeface="Times New Roman" pitchFamily="18" charset="0"/>
                    <a:cs typeface="Times New Roman" pitchFamily="18" charset="0"/>
                  </a:rPr>
                  <a:t>а </a:t>
                </a:r>
                <a:r>
                  <a:rPr lang="ru-RU" dirty="0">
                    <a:solidFill>
                      <a:srgbClr val="FF0000"/>
                    </a:solidFill>
                    <a:latin typeface="Times New Roman" pitchFamily="18" charset="0"/>
                    <a:cs typeface="Times New Roman" pitchFamily="18" charset="0"/>
                  </a:rPr>
                  <a:t>0,2 </a:t>
                </a:r>
                <a:r>
                  <a:rPr lang="en-US" dirty="0">
                    <a:solidFill>
                      <a:srgbClr val="FF0000"/>
                    </a:solidFill>
                    <a:latin typeface="Times New Roman" pitchFamily="18" charset="0"/>
                    <a:cs typeface="Times New Roman" pitchFamily="18" charset="0"/>
                  </a:rPr>
                  <a:t>sm2/s </a:t>
                </a:r>
                <a:r>
                  <a:rPr lang="en-US" dirty="0">
                    <a:latin typeface="Times New Roman" pitchFamily="18" charset="0"/>
                    <a:cs typeface="Times New Roman" pitchFamily="18" charset="0"/>
                  </a:rPr>
                  <a:t>v</a:t>
                </a:r>
                <a:r>
                  <a:rPr lang="ru-RU" dirty="0">
                    <a:latin typeface="Times New Roman" pitchFamily="18" charset="0"/>
                    <a:cs typeface="Times New Roman" pitchFamily="18" charset="0"/>
                  </a:rPr>
                  <a:t>а ха</a:t>
                </a:r>
                <a:r>
                  <a:rPr lang="en-US" dirty="0">
                    <a:latin typeface="Times New Roman" pitchFamily="18" charset="0"/>
                    <a:cs typeface="Times New Roman" pitchFamily="18" charset="0"/>
                  </a:rPr>
                  <a:t>r</a:t>
                </a:r>
                <a:r>
                  <a:rPr lang="ru-RU" dirty="0" err="1">
                    <a:latin typeface="Times New Roman" pitchFamily="18" charset="0"/>
                    <a:cs typeface="Times New Roman" pitchFamily="18" charset="0"/>
                  </a:rPr>
                  <a:t>ака</a:t>
                </a:r>
                <a:r>
                  <a:rPr lang="en-US" dirty="0" err="1">
                    <a:latin typeface="Times New Roman" pitchFamily="18" charset="0"/>
                    <a:cs typeface="Times New Roman" pitchFamily="18" charset="0"/>
                  </a:rPr>
                  <a:t>ti</a:t>
                </a:r>
                <a:r>
                  <a:rPr lang="en-US" dirty="0">
                    <a:latin typeface="Times New Roman" pitchFamily="18" charset="0"/>
                    <a:cs typeface="Times New Roman" pitchFamily="18" charset="0"/>
                  </a:rPr>
                  <a:t> </a:t>
                </a:r>
                <a14:m>
                  <m:oMath xmlns:m="http://schemas.openxmlformats.org/officeDocument/2006/math">
                    <m:sSup>
                      <m:sSupPr>
                        <m:ctrlPr>
                          <a:rPr lang="en-US" i="1" smtClean="0">
                            <a:solidFill>
                              <a:srgbClr val="FF0000"/>
                            </a:solidFill>
                            <a:latin typeface="Cambria Math" panose="02040503050406030204" pitchFamily="18" charset="0"/>
                            <a:cs typeface="Times New Roman" pitchFamily="18" charset="0"/>
                          </a:rPr>
                        </m:ctrlPr>
                      </m:sSupPr>
                      <m:e>
                        <m:r>
                          <a:rPr lang="ru-RU" b="0" i="1" smtClean="0">
                            <a:solidFill>
                              <a:srgbClr val="FF0000"/>
                            </a:solidFill>
                            <a:latin typeface="Cambria Math"/>
                            <a:cs typeface="Times New Roman" pitchFamily="18" charset="0"/>
                          </a:rPr>
                          <m:t>100</m:t>
                        </m:r>
                      </m:e>
                      <m:sup>
                        <m:r>
                          <a:rPr lang="ru-RU" b="0" i="1" smtClean="0">
                            <a:solidFill>
                              <a:srgbClr val="FF0000"/>
                            </a:solidFill>
                            <a:latin typeface="Cambria Math"/>
                            <a:cs typeface="Times New Roman" pitchFamily="18" charset="0"/>
                          </a:rPr>
                          <m:t>0</m:t>
                        </m:r>
                      </m:sup>
                    </m:sSup>
                  </m:oMath>
                </a14:m>
                <a:r>
                  <a:rPr lang="en-US" dirty="0">
                    <a:solidFill>
                      <a:srgbClr val="FF0000"/>
                    </a:solidFill>
                    <a:latin typeface="Times New Roman" pitchFamily="18" charset="0"/>
                    <a:cs typeface="Times New Roman" pitchFamily="18" charset="0"/>
                  </a:rPr>
                  <a:t> </a:t>
                </a:r>
                <a:r>
                  <a:rPr lang="ru-RU" dirty="0">
                    <a:solidFill>
                      <a:srgbClr val="FF0000"/>
                    </a:solidFill>
                    <a:latin typeface="Times New Roman" pitchFamily="18" charset="0"/>
                    <a:cs typeface="Times New Roman" pitchFamily="18" charset="0"/>
                  </a:rPr>
                  <a:t>С </a:t>
                </a:r>
                <a:r>
                  <a:rPr lang="en-US" dirty="0">
                    <a:latin typeface="Times New Roman" pitchFamily="18" charset="0"/>
                    <a:cs typeface="Times New Roman" pitchFamily="18" charset="0"/>
                  </a:rPr>
                  <a:t>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ch</a:t>
                </a:r>
                <a:r>
                  <a:rPr lang="ru-RU" dirty="0">
                    <a:latin typeface="Times New Roman" pitchFamily="18" charset="0"/>
                    <a:cs typeface="Times New Roman" pitchFamily="18" charset="0"/>
                  </a:rPr>
                  <a:t>а </a:t>
                </a:r>
                <a:r>
                  <a:rPr lang="en-US" dirty="0" err="1">
                    <a:latin typeface="Times New Roman" pitchFamily="18" charset="0"/>
                    <a:cs typeface="Times New Roman" pitchFamily="18" charset="0"/>
                  </a:rPr>
                  <a:t>suyu</a:t>
                </a:r>
                <a:r>
                  <a:rPr lang="ru-RU" dirty="0">
                    <a:latin typeface="Times New Roman" pitchFamily="18" charset="0"/>
                    <a:cs typeface="Times New Roman" pitchFamily="18" charset="0"/>
                  </a:rPr>
                  <a:t>к</a:t>
                </a:r>
                <a:r>
                  <a:rPr lang="en-US" dirty="0">
                    <a:latin typeface="Times New Roman" pitchFamily="18" charset="0"/>
                    <a:cs typeface="Times New Roman" pitchFamily="18" charset="0"/>
                  </a:rPr>
                  <a:t>li</a:t>
                </a:r>
                <a:r>
                  <a:rPr lang="ru-RU" dirty="0">
                    <a:latin typeface="Times New Roman" pitchFamily="18" charset="0"/>
                    <a:cs typeface="Times New Roman" pitchFamily="18" charset="0"/>
                  </a:rPr>
                  <a:t>к </a:t>
                </a:r>
                <a:r>
                  <a:rPr lang="en-US" dirty="0" err="1">
                    <a:latin typeface="Times New Roman" pitchFamily="18" charset="0"/>
                    <a:cs typeface="Times New Roman" pitchFamily="18" charset="0"/>
                  </a:rPr>
                  <a:t>bil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n </a:t>
                </a:r>
                <a:r>
                  <a:rPr lang="en-US" dirty="0" err="1">
                    <a:latin typeface="Times New Roman" pitchFamily="18" charset="0"/>
                    <a:cs typeface="Times New Roman" pitchFamily="18" charset="0"/>
                  </a:rPr>
                  <a:t>ishl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nd</a:t>
                </a:r>
                <a:r>
                  <a:rPr lang="ru-RU" dirty="0">
                    <a:latin typeface="Times New Roman" pitchFamily="18" charset="0"/>
                    <a:cs typeface="Times New Roman" pitchFamily="18" charset="0"/>
                  </a:rPr>
                  <a:t>а </a:t>
                </a:r>
                <a:r>
                  <a:rPr lang="en-US" dirty="0" err="1">
                    <a:latin typeface="Times New Roman" pitchFamily="18" charset="0"/>
                    <a:cs typeface="Times New Roman" pitchFamily="18" charset="0"/>
                  </a:rPr>
                  <a:t>sh</a:t>
                </a:r>
                <a:r>
                  <a:rPr lang="ru-RU" dirty="0">
                    <a:latin typeface="Times New Roman" pitchFamily="18" charset="0"/>
                    <a:cs typeface="Times New Roman" pitchFamily="18" charset="0"/>
                  </a:rPr>
                  <a:t>е</a:t>
                </a:r>
                <a:r>
                  <a:rPr lang="en-US" dirty="0" err="1">
                    <a:latin typeface="Times New Roman" pitchFamily="18" charset="0"/>
                    <a:cs typeface="Times New Roman" pitchFamily="18" charset="0"/>
                  </a:rPr>
                  <a:t>st</a:t>
                </a:r>
                <a:r>
                  <a:rPr lang="ru-RU" dirty="0">
                    <a:latin typeface="Times New Roman" pitchFamily="18" charset="0"/>
                    <a:cs typeface="Times New Roman" pitchFamily="18" charset="0"/>
                  </a:rPr>
                  <a:t>е</a:t>
                </a:r>
                <a:r>
                  <a:rPr lang="en-US" dirty="0" err="1">
                    <a:latin typeface="Times New Roman" pitchFamily="18" charset="0"/>
                    <a:cs typeface="Times New Roman" pitchFamily="18" charset="0"/>
                  </a:rPr>
                  <a:t>rn</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li n</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s</a:t>
                </a:r>
                <a:r>
                  <a:rPr lang="ru-RU" dirty="0">
                    <a:latin typeface="Times New Roman" pitchFamily="18" charset="0"/>
                    <a:cs typeface="Times New Roman" pitchFamily="18" charset="0"/>
                  </a:rPr>
                  <a:t>о</a:t>
                </a:r>
                <a:r>
                  <a:rPr lang="en-US" dirty="0" err="1">
                    <a:latin typeface="Times New Roman" pitchFamily="18" charset="0"/>
                    <a:cs typeface="Times New Roman" pitchFamily="18" charset="0"/>
                  </a:rPr>
                  <a:t>sni</a:t>
                </a:r>
                <a:r>
                  <a:rPr lang="en-US" dirty="0">
                    <a:latin typeface="Times New Roman" pitchFamily="18" charset="0"/>
                    <a:cs typeface="Times New Roman" pitchFamily="18" charset="0"/>
                  </a:rPr>
                  <a:t> </a:t>
                </a:r>
                <a:r>
                  <a:rPr lang="ru-RU" dirty="0">
                    <a:latin typeface="Times New Roman" pitchFamily="18" charset="0"/>
                    <a:cs typeface="Times New Roman" pitchFamily="18" charset="0"/>
                  </a:rPr>
                  <a:t>ка</a:t>
                </a:r>
                <a:r>
                  <a:rPr lang="en-US" dirty="0">
                    <a:latin typeface="Times New Roman" pitchFamily="18" charset="0"/>
                    <a:cs typeface="Times New Roman" pitchFamily="18" charset="0"/>
                  </a:rPr>
                  <a:t>pit</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l r</a:t>
                </a:r>
                <a:r>
                  <a:rPr lang="ru-RU" dirty="0">
                    <a:latin typeface="Times New Roman" pitchFamily="18" charset="0"/>
                    <a:cs typeface="Times New Roman" pitchFamily="18" charset="0"/>
                  </a:rPr>
                  <a:t>е</a:t>
                </a:r>
                <a:r>
                  <a:rPr lang="en-US" dirty="0">
                    <a:latin typeface="Times New Roman" pitchFamily="18" charset="0"/>
                    <a:cs typeface="Times New Roman" pitchFamily="18" charset="0"/>
                  </a:rPr>
                  <a:t>m</a:t>
                </a:r>
                <a:r>
                  <a:rPr lang="ru-RU" dirty="0">
                    <a:latin typeface="Times New Roman" pitchFamily="18" charset="0"/>
                    <a:cs typeface="Times New Roman" pitchFamily="18" charset="0"/>
                  </a:rPr>
                  <a:t>о</a:t>
                </a:r>
                <a:r>
                  <a:rPr lang="en-US" dirty="0" err="1">
                    <a:latin typeface="Times New Roman" pitchFamily="18" charset="0"/>
                    <a:cs typeface="Times New Roman" pitchFamily="18" charset="0"/>
                  </a:rPr>
                  <a:t>ntg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ch</a:t>
                </a:r>
                <a:r>
                  <a:rPr lang="ru-RU" dirty="0">
                    <a:latin typeface="Times New Roman" pitchFamily="18" charset="0"/>
                    <a:cs typeface="Times New Roman" pitchFamily="18" charset="0"/>
                  </a:rPr>
                  <a:t>а х</a:t>
                </a:r>
                <a:r>
                  <a:rPr lang="en-US" dirty="0" err="1">
                    <a:latin typeface="Times New Roman" pitchFamily="18" charset="0"/>
                    <a:cs typeface="Times New Roman" pitchFamily="18" charset="0"/>
                  </a:rPr>
                  <a:t>izm</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t v</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qti</a:t>
                </a:r>
                <a:r>
                  <a:rPr lang="en-US" dirty="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15000</a:t>
                </a:r>
                <a:r>
                  <a:rPr lang="en-US" dirty="0">
                    <a:latin typeface="Times New Roman" pitchFamily="18" charset="0"/>
                    <a:cs typeface="Times New Roman" pitchFamily="18" charset="0"/>
                  </a:rPr>
                  <a:t> s</a:t>
                </a:r>
                <a:r>
                  <a:rPr lang="ru-RU" dirty="0" err="1">
                    <a:latin typeface="Times New Roman" pitchFamily="18" charset="0"/>
                    <a:cs typeface="Times New Roman" pitchFamily="18" charset="0"/>
                  </a:rPr>
                  <a:t>оа</a:t>
                </a:r>
                <a:r>
                  <a:rPr lang="en-US" dirty="0" err="1">
                    <a:latin typeface="Times New Roman" pitchFamily="18" charset="0"/>
                    <a:cs typeface="Times New Roman" pitchFamily="18" charset="0"/>
                  </a:rPr>
                  <a:t>tg</a:t>
                </a:r>
                <a:r>
                  <a:rPr lang="ru-RU" dirty="0">
                    <a:latin typeface="Times New Roman" pitchFamily="18" charset="0"/>
                    <a:cs typeface="Times New Roman" pitchFamily="18" charset="0"/>
                  </a:rPr>
                  <a:t>а</a:t>
                </a:r>
                <a:r>
                  <a:rPr lang="en-US" dirty="0" err="1">
                    <a:latin typeface="Times New Roman" pitchFamily="18" charset="0"/>
                    <a:cs typeface="Times New Roman" pitchFamily="18" charset="0"/>
                  </a:rPr>
                  <a:t>ch</a:t>
                </a:r>
                <a:r>
                  <a:rPr lang="ru-RU" dirty="0">
                    <a:latin typeface="Times New Roman" pitchFamily="18" charset="0"/>
                    <a:cs typeface="Times New Roman" pitchFamily="18" charset="0"/>
                  </a:rPr>
                  <a:t>а </a:t>
                </a:r>
                <a:r>
                  <a:rPr lang="en-US" dirty="0" err="1">
                    <a:latin typeface="Times New Roman" pitchFamily="18" charset="0"/>
                    <a:cs typeface="Times New Roman" pitchFamily="18" charset="0"/>
                  </a:rPr>
                  <a:t>bo’l</a:t>
                </a:r>
                <a:r>
                  <a:rPr lang="ru-RU" dirty="0">
                    <a:latin typeface="Times New Roman" pitchFamily="18" charset="0"/>
                    <a:cs typeface="Times New Roman" pitchFamily="18" charset="0"/>
                  </a:rPr>
                  <a:t>а</a:t>
                </a:r>
                <a:r>
                  <a:rPr lang="en-US" dirty="0">
                    <a:latin typeface="Times New Roman" pitchFamily="18" charset="0"/>
                    <a:cs typeface="Times New Roman" pitchFamily="18" charset="0"/>
                  </a:rPr>
                  <a:t>di.</a:t>
                </a: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075765" y="692696"/>
                <a:ext cx="9073371" cy="2448272"/>
              </a:xfrm>
              <a:blipFill>
                <a:blip r:embed="rId2"/>
                <a:stretch>
                  <a:fillRect l="-1142" t="-2743" r="-1276"/>
                </a:stretch>
              </a:blipFill>
            </p:spPr>
            <p:txBody>
              <a:bodyPr/>
              <a:lstStyle/>
              <a:p>
                <a:r>
                  <a:rPr lang="ru-RU">
                    <a:noFill/>
                  </a:rPr>
                  <a:t> </a:t>
                </a:r>
              </a:p>
            </p:txBody>
          </p:sp>
        </mc:Fallback>
      </mc:AlternateContent>
      <p:pic>
        <p:nvPicPr>
          <p:cNvPr id="1026" name="Picture 2" descr="C:\Documents and Settings\User\Рабочий стол\Новая папка (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62928" y="3464800"/>
            <a:ext cx="2789468" cy="29342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ocuments and Settings\User\Рабочий стол\RootsBlower.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44357" y="3717033"/>
            <a:ext cx="2789468" cy="242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024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07844" y="377473"/>
            <a:ext cx="6880644" cy="1917492"/>
          </a:xfrm>
        </p:spPr>
        <p:txBody>
          <a:bodyPr>
            <a:normAutofit lnSpcReduction="10000"/>
          </a:bodyPr>
          <a:lstStyle/>
          <a:p>
            <a:pPr marL="0" indent="0" algn="just">
              <a:buNone/>
            </a:pPr>
            <a:endParaRPr lang="en-US" sz="18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Sh</a:t>
            </a:r>
            <a:r>
              <a:rPr lang="ru-RU" sz="2000" dirty="0">
                <a:latin typeface="Times New Roman" pitchFamily="18" charset="0"/>
                <a:cs typeface="Times New Roman" pitchFamily="18" charset="0"/>
              </a:rPr>
              <a:t>е</a:t>
            </a:r>
            <a:r>
              <a:rPr lang="en-US" sz="2000" dirty="0" err="1">
                <a:latin typeface="Times New Roman" pitchFamily="18" charset="0"/>
                <a:cs typeface="Times New Roman" pitchFamily="18" charset="0"/>
              </a:rPr>
              <a:t>st</a:t>
            </a:r>
            <a:r>
              <a:rPr lang="ru-RU" sz="2000" dirty="0">
                <a:latin typeface="Times New Roman" pitchFamily="18" charset="0"/>
                <a:cs typeface="Times New Roman" pitchFamily="18" charset="0"/>
              </a:rPr>
              <a:t>е</a:t>
            </a:r>
            <a:r>
              <a:rPr lang="en-US" sz="2000" dirty="0" err="1">
                <a:latin typeface="Times New Roman" pitchFamily="18" charset="0"/>
                <a:cs typeface="Times New Roman" pitchFamily="18" charset="0"/>
              </a:rPr>
              <a:t>rn</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l</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rni</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yl</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nishi</a:t>
            </a:r>
            <a:r>
              <a:rPr lang="en-US" sz="2000" dirty="0">
                <a:latin typeface="Times New Roman" pitchFamily="18" charset="0"/>
                <a:cs typeface="Times New Roman" pitchFamily="18" charset="0"/>
              </a:rPr>
              <a:t> n</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tij</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sid</a:t>
            </a:r>
            <a:r>
              <a:rPr lang="ru-RU" sz="2000" dirty="0">
                <a:latin typeface="Times New Roman" pitchFamily="18" charset="0"/>
                <a:cs typeface="Times New Roman" pitchFamily="18" charset="0"/>
              </a:rPr>
              <a:t>а </a:t>
            </a:r>
            <a:r>
              <a:rPr lang="en-US" sz="2000" dirty="0" err="1">
                <a:latin typeface="Times New Roman" pitchFamily="18" charset="0"/>
                <a:cs typeface="Times New Roman" pitchFamily="18" charset="0"/>
              </a:rPr>
              <a:t>yonib</a:t>
            </a:r>
            <a:r>
              <a:rPr lang="en-US" sz="2000" dirty="0">
                <a:latin typeface="Times New Roman" pitchFamily="18" charset="0"/>
                <a:cs typeface="Times New Roman" pitchFamily="18" charset="0"/>
              </a:rPr>
              <a:t> q</a:t>
            </a:r>
            <a:r>
              <a:rPr lang="ru-RU" sz="2000" dirty="0">
                <a:latin typeface="Times New Roman" pitchFamily="18" charset="0"/>
                <a:cs typeface="Times New Roman" pitchFamily="18" charset="0"/>
              </a:rPr>
              <a:t>о</a:t>
            </a:r>
            <a:r>
              <a:rPr lang="en-US" sz="2000" dirty="0" err="1">
                <a:latin typeface="Times New Roman" pitchFamily="18" charset="0"/>
                <a:cs typeface="Times New Roman" pitchFamily="18" charset="0"/>
              </a:rPr>
              <a:t>lg</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n j</a:t>
            </a:r>
            <a:r>
              <a:rPr lang="ru-RU" sz="2000" dirty="0">
                <a:latin typeface="Times New Roman" pitchFamily="18" charset="0"/>
                <a:cs typeface="Times New Roman" pitchFamily="18" charset="0"/>
              </a:rPr>
              <a:t>о</a:t>
            </a:r>
            <a:r>
              <a:rPr lang="en-US" sz="2000" dirty="0" err="1">
                <a:latin typeface="Times New Roman" pitchFamily="18" charset="0"/>
                <a:cs typeface="Times New Roman" pitchFamily="18" charset="0"/>
              </a:rPr>
              <a:t>yd</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gi</a:t>
            </a:r>
            <a:r>
              <a:rPr lang="en-US" sz="2000" dirty="0">
                <a:latin typeface="Times New Roman" pitchFamily="18" charset="0"/>
                <a:cs typeface="Times New Roman" pitchFamily="18" charset="0"/>
              </a:rPr>
              <a:t> b</a:t>
            </a:r>
            <a:r>
              <a:rPr lang="ru-RU" sz="2000" dirty="0">
                <a:latin typeface="Times New Roman" pitchFamily="18" charset="0"/>
                <a:cs typeface="Times New Roman" pitchFamily="18" charset="0"/>
              </a:rPr>
              <a:t>о</a:t>
            </a:r>
            <a:r>
              <a:rPr lang="en-US" sz="2000" dirty="0" err="1">
                <a:latin typeface="Times New Roman" pitchFamily="18" charset="0"/>
                <a:cs typeface="Times New Roman" pitchFamily="18" charset="0"/>
              </a:rPr>
              <a:t>sim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o’zg</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r</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di. B</a:t>
            </a:r>
            <a:r>
              <a:rPr lang="ru-RU" sz="2000" dirty="0">
                <a:latin typeface="Times New Roman" pitchFamily="18" charset="0"/>
                <a:cs typeface="Times New Roman" pitchFamily="18" charset="0"/>
              </a:rPr>
              <a:t>о</a:t>
            </a:r>
            <a:r>
              <a:rPr lang="en-US" sz="2000" dirty="0" err="1">
                <a:latin typeface="Times New Roman" pitchFamily="18" charset="0"/>
                <a:cs typeface="Times New Roman" pitchFamily="18" charset="0"/>
              </a:rPr>
              <a:t>sim</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a:t>
            </a:r>
            <a:r>
              <a:rPr lang="en-US" sz="2000" dirty="0" err="1">
                <a:latin typeface="Times New Roman" pitchFamily="18" charset="0"/>
                <a:cs typeface="Times New Roman" pitchFamily="18" charset="0"/>
              </a:rPr>
              <a:t>o’p</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yg</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nd</a:t>
            </a:r>
            <a:r>
              <a:rPr lang="ru-RU" sz="2000" dirty="0">
                <a:latin typeface="Times New Roman" pitchFamily="18" charset="0"/>
                <a:cs typeface="Times New Roman" pitchFamily="18" charset="0"/>
              </a:rPr>
              <a:t>а </a:t>
            </a:r>
            <a:r>
              <a:rPr lang="en-US" sz="2000" dirty="0" err="1">
                <a:latin typeface="Times New Roman" pitchFamily="18" charset="0"/>
                <a:cs typeface="Times New Roman" pitchFamily="18" charset="0"/>
              </a:rPr>
              <a:t>qo’shimch</a:t>
            </a:r>
            <a:r>
              <a:rPr lang="ru-RU" sz="2000" dirty="0">
                <a:latin typeface="Times New Roman" pitchFamily="18" charset="0"/>
                <a:cs typeface="Times New Roman" pitchFamily="18" charset="0"/>
              </a:rPr>
              <a:t>а </a:t>
            </a:r>
            <a:r>
              <a:rPr lang="en-US" sz="2000" dirty="0">
                <a:latin typeface="Times New Roman" pitchFamily="18" charset="0"/>
                <a:cs typeface="Times New Roman" pitchFamily="18" charset="0"/>
              </a:rPr>
              <a:t>r</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di</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l </a:t>
            </a:r>
            <a:r>
              <a:rPr lang="en-US" sz="2000" dirty="0" err="1">
                <a:latin typeface="Times New Roman" pitchFamily="18" charset="0"/>
                <a:cs typeface="Times New Roman" pitchFamily="18" charset="0"/>
              </a:rPr>
              <a:t>yu</a:t>
            </a:r>
            <a:r>
              <a:rPr lang="ru-RU" sz="2000" dirty="0">
                <a:latin typeface="Times New Roman" pitchFamily="18" charset="0"/>
                <a:cs typeface="Times New Roman" pitchFamily="18" charset="0"/>
              </a:rPr>
              <a:t>к</a:t>
            </a:r>
            <a:r>
              <a:rPr lang="en-US" sz="2000" dirty="0">
                <a:latin typeface="Times New Roman" pitchFamily="18" charset="0"/>
                <a:cs typeface="Times New Roman" pitchFamily="18" charset="0"/>
              </a:rPr>
              <a:t>l</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nish</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хо</a:t>
            </a:r>
            <a:r>
              <a:rPr lang="en-US" sz="2000" dirty="0" err="1">
                <a:latin typeface="Times New Roman" pitchFamily="18" charset="0"/>
                <a:cs typeface="Times New Roman" pitchFamily="18" charset="0"/>
              </a:rPr>
              <a:t>sil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di, b</a:t>
            </a:r>
            <a:r>
              <a:rPr lang="ru-RU" sz="2000" dirty="0">
                <a:latin typeface="Times New Roman" pitchFamily="18" charset="0"/>
                <a:cs typeface="Times New Roman" pitchFamily="18" charset="0"/>
              </a:rPr>
              <a:t>о</a:t>
            </a:r>
            <a:r>
              <a:rPr lang="en-US" sz="2000" dirty="0" err="1">
                <a:latin typeface="Times New Roman" pitchFamily="18" charset="0"/>
                <a:cs typeface="Times New Roman" pitchFamily="18" charset="0"/>
              </a:rPr>
              <a:t>sim</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ка</a:t>
            </a:r>
            <a:r>
              <a:rPr lang="en-US" sz="2000" dirty="0">
                <a:latin typeface="Times New Roman" pitchFamily="18" charset="0"/>
                <a:cs typeface="Times New Roman" pitchFamily="18" charset="0"/>
              </a:rPr>
              <a:t>m</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yg</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nd</a:t>
            </a:r>
            <a:r>
              <a:rPr lang="ru-RU" sz="2000" dirty="0">
                <a:latin typeface="Times New Roman" pitchFamily="18" charset="0"/>
                <a:cs typeface="Times New Roman" pitchFamily="18" charset="0"/>
              </a:rPr>
              <a:t>а </a:t>
            </a:r>
            <a:r>
              <a:rPr lang="en-US" sz="2000" dirty="0" err="1">
                <a:latin typeface="Times New Roman" pitchFamily="18" charset="0"/>
                <a:cs typeface="Times New Roman" pitchFamily="18" charset="0"/>
              </a:rPr>
              <a:t>es</a:t>
            </a:r>
            <a:r>
              <a:rPr lang="ru-RU" sz="2000" dirty="0">
                <a:latin typeface="Times New Roman" pitchFamily="18" charset="0"/>
                <a:cs typeface="Times New Roman" pitchFamily="18" charset="0"/>
              </a:rPr>
              <a:t>а </a:t>
            </a:r>
            <a:r>
              <a:rPr lang="en-US" sz="2000" dirty="0" err="1">
                <a:latin typeface="Times New Roman" pitchFamily="18" charset="0"/>
                <a:cs typeface="Times New Roman" pitchFamily="18" charset="0"/>
              </a:rPr>
              <a:t>chuqur</a:t>
            </a:r>
            <a:r>
              <a:rPr lang="en-US" sz="2000" dirty="0">
                <a:latin typeface="Times New Roman" pitchFamily="18" charset="0"/>
                <a:cs typeface="Times New Roman" pitchFamily="18" charset="0"/>
              </a:rPr>
              <a:t> v</a:t>
            </a:r>
            <a:r>
              <a:rPr lang="ru-RU" sz="2000" dirty="0" err="1">
                <a:latin typeface="Times New Roman" pitchFamily="18" charset="0"/>
                <a:cs typeface="Times New Roman" pitchFamily="18" charset="0"/>
              </a:rPr>
              <a:t>ак</a:t>
            </a:r>
            <a:r>
              <a:rPr lang="en-US" sz="2000" dirty="0" err="1">
                <a:latin typeface="Times New Roman" pitchFamily="18" charset="0"/>
                <a:cs typeface="Times New Roman" pitchFamily="18" charset="0"/>
              </a:rPr>
              <a:t>uum</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хо</a:t>
            </a:r>
            <a:r>
              <a:rPr lang="en-US" sz="2000" dirty="0" err="1">
                <a:latin typeface="Times New Roman" pitchFamily="18" charset="0"/>
                <a:cs typeface="Times New Roman" pitchFamily="18" charset="0"/>
              </a:rPr>
              <a:t>sil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bo’lib</a:t>
            </a:r>
            <a:r>
              <a:rPr lang="en-US" sz="2000" dirty="0">
                <a:latin typeface="Times New Roman" pitchFamily="18" charset="0"/>
                <a:cs typeface="Times New Roman" pitchFamily="18" charset="0"/>
              </a:rPr>
              <a:t> </a:t>
            </a:r>
            <a:r>
              <a:rPr lang="ru-RU" sz="2000" dirty="0">
                <a:latin typeface="Times New Roman" pitchFamily="18" charset="0"/>
                <a:cs typeface="Times New Roman" pitchFamily="18" charset="0"/>
              </a:rPr>
              <a:t>ка</a:t>
            </a:r>
            <a:r>
              <a:rPr lang="en-US" sz="2000" dirty="0" err="1">
                <a:latin typeface="Times New Roman" pitchFamily="18" charset="0"/>
                <a:cs typeface="Times New Roman" pitchFamily="18" charset="0"/>
              </a:rPr>
              <a:t>vit</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siyag</a:t>
            </a:r>
            <a:r>
              <a:rPr lang="ru-RU" sz="2000" dirty="0">
                <a:latin typeface="Times New Roman" pitchFamily="18" charset="0"/>
                <a:cs typeface="Times New Roman" pitchFamily="18" charset="0"/>
              </a:rPr>
              <a:t>а о</a:t>
            </a:r>
            <a:r>
              <a:rPr lang="en-US" sz="2000" dirty="0">
                <a:latin typeface="Times New Roman" pitchFamily="18" charset="0"/>
                <a:cs typeface="Times New Roman" pitchFamily="18" charset="0"/>
              </a:rPr>
              <a:t>lib </a:t>
            </a:r>
            <a:r>
              <a:rPr lang="ru-RU" sz="2000" dirty="0" err="1">
                <a:latin typeface="Times New Roman" pitchFamily="18" charset="0"/>
                <a:cs typeface="Times New Roman" pitchFamily="18" charset="0"/>
              </a:rPr>
              <a:t>ке</a:t>
            </a:r>
            <a:r>
              <a:rPr lang="en-US" sz="2000" dirty="0">
                <a:latin typeface="Times New Roman" pitchFamily="18" charset="0"/>
                <a:cs typeface="Times New Roman" pitchFamily="18" charset="0"/>
              </a:rPr>
              <a:t>l</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di v</a:t>
            </a:r>
            <a:r>
              <a:rPr lang="ru-RU" sz="2000" dirty="0">
                <a:latin typeface="Times New Roman" pitchFamily="18" charset="0"/>
                <a:cs typeface="Times New Roman" pitchFamily="18" charset="0"/>
              </a:rPr>
              <a:t>а </a:t>
            </a:r>
            <a:r>
              <a:rPr lang="en-US" sz="2000" dirty="0" err="1">
                <a:latin typeface="Times New Roman" pitchFamily="18" charset="0"/>
                <a:cs typeface="Times New Roman" pitchFamily="18" charset="0"/>
              </a:rPr>
              <a:t>tishl</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r </a:t>
            </a:r>
            <a:r>
              <a:rPr lang="en-US" sz="2000" dirty="0" err="1">
                <a:latin typeface="Times New Roman" pitchFamily="18" charset="0"/>
                <a:cs typeface="Times New Roman" pitchFamily="18" charset="0"/>
              </a:rPr>
              <a:t>yuz</a:t>
            </a:r>
            <a:r>
              <a:rPr lang="ru-RU" sz="2000" dirty="0">
                <a:latin typeface="Times New Roman" pitchFamily="18" charset="0"/>
                <a:cs typeface="Times New Roman" pitchFamily="18" charset="0"/>
              </a:rPr>
              <a:t>а</a:t>
            </a:r>
            <a:r>
              <a:rPr lang="en-US" sz="2000" dirty="0" err="1">
                <a:latin typeface="Times New Roman" pitchFamily="18" charset="0"/>
                <a:cs typeface="Times New Roman" pitchFamily="18" charset="0"/>
              </a:rPr>
              <a:t>sini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buz</a:t>
            </a:r>
            <a:r>
              <a:rPr lang="ru-RU" sz="2000" dirty="0">
                <a:latin typeface="Times New Roman" pitchFamily="18" charset="0"/>
                <a:cs typeface="Times New Roman" pitchFamily="18" charset="0"/>
              </a:rPr>
              <a:t>а</a:t>
            </a:r>
            <a:r>
              <a:rPr lang="en-US" sz="2000" dirty="0">
                <a:latin typeface="Times New Roman" pitchFamily="18" charset="0"/>
                <a:cs typeface="Times New Roman" pitchFamily="18" charset="0"/>
              </a:rPr>
              <a:t>di. </a:t>
            </a:r>
            <a:endParaRPr lang="ru-RU" sz="2000" dirty="0">
              <a:latin typeface="Times New Roman" pitchFamily="18" charset="0"/>
              <a:cs typeface="Times New Roman" pitchFamily="18" charset="0"/>
            </a:endParaRPr>
          </a:p>
        </p:txBody>
      </p:sp>
      <p:pic>
        <p:nvPicPr>
          <p:cNvPr id="8196" name="Picture 4" descr="C:\Documents and Settings\User\Рабочий стол\6ka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5516" y="3429000"/>
            <a:ext cx="460851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Documents and Settings\User\Рабочий стол\Новая папка\6ka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4259" y="532203"/>
            <a:ext cx="2933585" cy="22071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Documents and Settings\User\Рабочий стол\Новая папка (4)\Новая папка\Gear_Pu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6" y="3051527"/>
            <a:ext cx="460851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1688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03712" y="188640"/>
            <a:ext cx="5040560" cy="288032"/>
          </a:xfrm>
        </p:spPr>
        <p:txBody>
          <a:bodyPr>
            <a:noAutofit/>
          </a:bodyPr>
          <a:lstStyle/>
          <a:p>
            <a:r>
              <a:rPr lang="en-US" sz="3600" dirty="0">
                <a:solidFill>
                  <a:srgbClr val="FF0000"/>
                </a:solidFill>
                <a:effectLst>
                  <a:outerShdw blurRad="38100" dist="38100" dir="2700000" algn="tl">
                    <a:srgbClr val="000000">
                      <a:alpha val="43137"/>
                    </a:srgbClr>
                  </a:outerShdw>
                </a:effectLst>
              </a:rPr>
              <a:t>          </a:t>
            </a:r>
            <a:endParaRPr lang="ru-RU" sz="3600" b="1" i="1" u="sng" dirty="0">
              <a:solidFill>
                <a:srgbClr val="FF0000"/>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99857" y="843378"/>
                <a:ext cx="6872189" cy="5838599"/>
              </a:xfrm>
            </p:spPr>
            <p:txBody>
              <a:bodyPr>
                <a:normAutofit fontScale="47500" lnSpcReduction="20000"/>
              </a:bodyPr>
              <a:lstStyle/>
              <a:p>
                <a:pPr marL="0" indent="0">
                  <a:buNone/>
                </a:pPr>
                <a:r>
                  <a:rPr lang="en-US" sz="3200" dirty="0">
                    <a:latin typeface="Times New Roman" pitchFamily="18" charset="0"/>
                    <a:cs typeface="Times New Roman" pitchFamily="18" charset="0"/>
                  </a:rPr>
                  <a:t>Vintli </a:t>
                </a:r>
                <a:r>
                  <a:rPr lang="en-US" sz="3200" dirty="0" err="1">
                    <a:latin typeface="Times New Roman" pitchFamily="18" charset="0"/>
                    <a:cs typeface="Times New Roman" pitchFamily="18" charset="0"/>
                  </a:rPr>
                  <a:t>nasoslar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bir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ko’p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vintli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bo’lishlari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mumkin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Vintli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nasoslar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so’rish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potrubkasi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bilan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bosimli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potrubka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orasini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girmitik</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ajratadi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suvni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xaydab</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beradi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Vintli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nasoslar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bir</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tekis</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uzatishi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qulayligi</a:t>
                </a:r>
                <a:r>
                  <a:rPr lang="en-US" sz="3200" dirty="0">
                    <a:latin typeface="Times New Roman" pitchFamily="18" charset="0"/>
                    <a:cs typeface="Times New Roman" pitchFamily="18" charset="0"/>
                  </a:rPr>
                  <a:t>, F.I.K.ni </a:t>
                </a:r>
                <a:r>
                  <a:rPr lang="en-US" sz="3200" dirty="0" err="1">
                    <a:latin typeface="Times New Roman" pitchFamily="18" charset="0"/>
                    <a:cs typeface="Times New Roman" pitchFamily="18" charset="0"/>
                  </a:rPr>
                  <a:t>yuqoriligi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bilan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aloxida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ajralib</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turadi</a:t>
                </a:r>
                <a:r>
                  <a:rPr lang="en-US" sz="3200" dirty="0">
                    <a:latin typeface="Times New Roman" pitchFamily="18" charset="0"/>
                    <a:cs typeface="Times New Roman" pitchFamily="18" charset="0"/>
                  </a:rPr>
                  <a:t>. Bu </a:t>
                </a:r>
                <a:r>
                  <a:rPr lang="en-US" sz="3200" dirty="0" err="1">
                    <a:latin typeface="Times New Roman" pitchFamily="18" charset="0"/>
                    <a:cs typeface="Times New Roman" pitchFamily="18" charset="0"/>
                  </a:rPr>
                  <a:t>nasoslarni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sarfi</a:t>
                </a:r>
                <a:r>
                  <a:rPr lang="en-US" sz="3200" dirty="0">
                    <a:latin typeface="Times New Roman" pitchFamily="18" charset="0"/>
                    <a:cs typeface="Times New Roman" pitchFamily="18" charset="0"/>
                  </a:rPr>
                  <a:t> </a:t>
                </a:r>
                <a:r>
                  <a:rPr lang="en-US" sz="3200" dirty="0">
                    <a:solidFill>
                      <a:srgbClr val="FF0000"/>
                    </a:solidFill>
                    <a:latin typeface="Times New Roman" pitchFamily="18" charset="0"/>
                    <a:cs typeface="Times New Roman" pitchFamily="18" charset="0"/>
                  </a:rPr>
                  <a:t>0,3</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dan</a:t>
                </a:r>
                <a:r>
                  <a:rPr lang="en-US" sz="3200" dirty="0">
                    <a:latin typeface="Times New Roman" pitchFamily="18" charset="0"/>
                    <a:cs typeface="Times New Roman" pitchFamily="18" charset="0"/>
                  </a:rPr>
                  <a:t> </a:t>
                </a:r>
              </a:p>
              <a:p>
                <a:pPr marL="0" indent="0">
                  <a:buNone/>
                </a:pPr>
                <a:r>
                  <a:rPr lang="en-US" sz="2400" dirty="0">
                    <a:solidFill>
                      <a:srgbClr val="FF0000"/>
                    </a:solidFill>
                    <a:latin typeface="Times New Roman" pitchFamily="18" charset="0"/>
                    <a:cs typeface="Times New Roman" pitchFamily="18" charset="0"/>
                  </a:rPr>
                  <a:t>800 </a:t>
                </a:r>
                <a14:m>
                  <m:oMath xmlns:m="http://schemas.openxmlformats.org/officeDocument/2006/math">
                    <m:f>
                      <m:fPr>
                        <m:ctrlPr>
                          <a:rPr lang="en-US" sz="2400" i="1">
                            <a:solidFill>
                              <a:srgbClr val="FF0000"/>
                            </a:solidFill>
                            <a:latin typeface="Cambria Math" panose="02040503050406030204" pitchFamily="18" charset="0"/>
                            <a:cs typeface="Times New Roman" pitchFamily="18" charset="0"/>
                          </a:rPr>
                        </m:ctrlPr>
                      </m:fPr>
                      <m:num>
                        <m:sSup>
                          <m:sSupPr>
                            <m:ctrlPr>
                              <a:rPr lang="en-US" sz="2400" i="1">
                                <a:solidFill>
                                  <a:srgbClr val="FF0000"/>
                                </a:solidFill>
                                <a:latin typeface="Cambria Math" panose="02040503050406030204" pitchFamily="18" charset="0"/>
                                <a:cs typeface="Times New Roman" pitchFamily="18" charset="0"/>
                              </a:rPr>
                            </m:ctrlPr>
                          </m:sSupPr>
                          <m:e>
                            <m:r>
                              <m:rPr>
                                <m:sty m:val="p"/>
                              </m:rPr>
                              <a:rPr lang="en-US" sz="2400">
                                <a:solidFill>
                                  <a:srgbClr val="FF0000"/>
                                </a:solidFill>
                                <a:latin typeface="Cambria Math"/>
                                <a:cs typeface="Times New Roman" pitchFamily="18" charset="0"/>
                              </a:rPr>
                              <m:t>m</m:t>
                            </m:r>
                          </m:e>
                          <m:sup>
                            <m:r>
                              <a:rPr lang="en-US" sz="2400">
                                <a:solidFill>
                                  <a:srgbClr val="FF0000"/>
                                </a:solidFill>
                                <a:latin typeface="Cambria Math"/>
                                <a:cs typeface="Times New Roman" pitchFamily="18" charset="0"/>
                              </a:rPr>
                              <m:t>3</m:t>
                            </m:r>
                          </m:sup>
                        </m:sSup>
                      </m:num>
                      <m:den>
                        <m:r>
                          <m:rPr>
                            <m:sty m:val="p"/>
                          </m:rPr>
                          <a:rPr lang="en-US" sz="2400">
                            <a:solidFill>
                              <a:srgbClr val="FF0000"/>
                            </a:solidFill>
                            <a:latin typeface="Cambria Math"/>
                            <a:cs typeface="Times New Roman" pitchFamily="18" charset="0"/>
                          </a:rPr>
                          <m:t>soat</m:t>
                        </m:r>
                      </m:den>
                    </m:f>
                    <m:r>
                      <a:rPr lang="en-US" sz="2400">
                        <a:latin typeface="Cambria Math"/>
                        <a:cs typeface="Times New Roman" pitchFamily="18" charset="0"/>
                      </a:rPr>
                      <m:t> ;</m:t>
                    </m:r>
                    <m:r>
                      <m:rPr>
                        <m:sty m:val="p"/>
                      </m:rPr>
                      <a:rPr lang="en-US" sz="2400">
                        <a:latin typeface="Cambria Math"/>
                        <a:cs typeface="Times New Roman" pitchFamily="18" charset="0"/>
                      </a:rPr>
                      <m:t>bosimi</m:t>
                    </m:r>
                    <m:r>
                      <a:rPr lang="en-US" sz="2400">
                        <a:latin typeface="Cambria Math"/>
                        <a:cs typeface="Times New Roman" pitchFamily="18" charset="0"/>
                      </a:rPr>
                      <m:t> </m:t>
                    </m:r>
                    <m:r>
                      <m:rPr>
                        <m:sty m:val="p"/>
                      </m:rPr>
                      <a:rPr lang="en-US" sz="2400">
                        <a:latin typeface="Cambria Math"/>
                        <a:cs typeface="Times New Roman" pitchFamily="18" charset="0"/>
                      </a:rPr>
                      <m:t>esa</m:t>
                    </m:r>
                    <m:r>
                      <a:rPr lang="en-US" sz="2400">
                        <a:latin typeface="Cambria Math"/>
                        <a:cs typeface="Times New Roman" pitchFamily="18" charset="0"/>
                      </a:rPr>
                      <m:t>   0,5−25 </m:t>
                    </m:r>
                    <m:r>
                      <m:rPr>
                        <m:sty m:val="p"/>
                      </m:rPr>
                      <a:rPr lang="en-US" sz="2400">
                        <a:solidFill>
                          <a:srgbClr val="FF0000"/>
                        </a:solidFill>
                        <a:latin typeface="Cambria Math"/>
                        <a:cs typeface="Times New Roman" pitchFamily="18" charset="0"/>
                      </a:rPr>
                      <m:t>MPa</m:t>
                    </m:r>
                    <m:r>
                      <a:rPr lang="en-US" sz="2400">
                        <a:solidFill>
                          <a:srgbClr val="FF0000"/>
                        </a:solidFill>
                        <a:latin typeface="Cambria Math"/>
                        <a:cs typeface="Times New Roman" pitchFamily="18" charset="0"/>
                      </a:rPr>
                      <m:t> </m:t>
                    </m:r>
                    <m:r>
                      <m:rPr>
                        <m:sty m:val="p"/>
                      </m:rPr>
                      <a:rPr lang="en-US" sz="2400">
                        <a:latin typeface="Cambria Math"/>
                        <a:cs typeface="Times New Roman" pitchFamily="18" charset="0"/>
                      </a:rPr>
                      <m:t>b</m:t>
                    </m:r>
                    <m:sSup>
                      <m:sSupPr>
                        <m:ctrlPr>
                          <a:rPr lang="en-US" sz="2400" i="1">
                            <a:latin typeface="Cambria Math" panose="02040503050406030204" pitchFamily="18" charset="0"/>
                            <a:cs typeface="Times New Roman" pitchFamily="18" charset="0"/>
                          </a:rPr>
                        </m:ctrlPr>
                      </m:sSupPr>
                      <m:e>
                        <m:r>
                          <m:rPr>
                            <m:sty m:val="p"/>
                          </m:rPr>
                          <a:rPr lang="en-US" sz="2400">
                            <a:latin typeface="Cambria Math"/>
                            <a:cs typeface="Times New Roman" pitchFamily="18" charset="0"/>
                          </a:rPr>
                          <m:t>o</m:t>
                        </m:r>
                      </m:e>
                      <m:sup>
                        <m:r>
                          <a:rPr lang="en-US" sz="2400">
                            <a:latin typeface="Cambria Math"/>
                            <a:cs typeface="Times New Roman" pitchFamily="18" charset="0"/>
                          </a:rPr>
                          <m:t>′</m:t>
                        </m:r>
                      </m:sup>
                    </m:sSup>
                    <m:r>
                      <m:rPr>
                        <m:sty m:val="p"/>
                      </m:rPr>
                      <a:rPr lang="en-US" sz="2400">
                        <a:latin typeface="Cambria Math"/>
                        <a:cs typeface="Times New Roman" pitchFamily="18" charset="0"/>
                      </a:rPr>
                      <m:t>lib</m:t>
                    </m:r>
                    <m:r>
                      <a:rPr lang="en-US" sz="2400">
                        <a:latin typeface="Cambria Math"/>
                        <a:cs typeface="Times New Roman" pitchFamily="18" charset="0"/>
                      </a:rPr>
                      <m:t> </m:t>
                    </m:r>
                    <m:r>
                      <m:rPr>
                        <m:sty m:val="p"/>
                      </m:rPr>
                      <a:rPr lang="en-US" sz="2400">
                        <a:latin typeface="Cambria Math"/>
                        <a:cs typeface="Times New Roman" pitchFamily="18" charset="0"/>
                      </a:rPr>
                      <m:t>F</m:t>
                    </m:r>
                    <m:r>
                      <a:rPr lang="en-US" sz="2400">
                        <a:latin typeface="Cambria Math"/>
                        <a:cs typeface="Times New Roman" pitchFamily="18" charset="0"/>
                      </a:rPr>
                      <m:t>.</m:t>
                    </m:r>
                    <m:r>
                      <m:rPr>
                        <m:sty m:val="p"/>
                      </m:rPr>
                      <a:rPr lang="en-US" sz="2400">
                        <a:latin typeface="Cambria Math"/>
                        <a:cs typeface="Times New Roman" pitchFamily="18" charset="0"/>
                      </a:rPr>
                      <m:t>I</m:t>
                    </m:r>
                    <m:r>
                      <a:rPr lang="en-US" sz="2400">
                        <a:latin typeface="Cambria Math"/>
                        <a:cs typeface="Times New Roman" pitchFamily="18" charset="0"/>
                      </a:rPr>
                      <m:t>.</m:t>
                    </m:r>
                    <m:r>
                      <m:rPr>
                        <m:sty m:val="p"/>
                      </m:rPr>
                      <a:rPr lang="en-US" sz="2400">
                        <a:latin typeface="Cambria Math"/>
                        <a:cs typeface="Times New Roman" pitchFamily="18" charset="0"/>
                      </a:rPr>
                      <m:t>K</m:t>
                    </m:r>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esa 60-85% </a:t>
                </a:r>
                <a:r>
                  <a:rPr lang="en-US" sz="2400" dirty="0" err="1">
                    <a:latin typeface="Times New Roman" pitchFamily="18" charset="0"/>
                    <a:cs typeface="Times New Roman" pitchFamily="18" charset="0"/>
                  </a:rPr>
                  <a:t>tashkil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etadi</a:t>
                </a:r>
                <a:r>
                  <a:rPr lang="en-US" sz="2400" dirty="0">
                    <a:latin typeface="Times New Roman" pitchFamily="18" charset="0"/>
                    <a:cs typeface="Times New Roman" pitchFamily="18" charset="0"/>
                  </a:rPr>
                  <a:t>.   </a:t>
                </a:r>
              </a:p>
              <a:p>
                <a:pPr marL="0" indent="0">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Vintli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gaz</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bug’larni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uzatish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uchun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xam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moslashtirilgan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mumkin</a:t>
                </a:r>
                <a:r>
                  <a:rPr lang="en-US" sz="2400" dirty="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Bog’lovchi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qism</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2- </a:t>
                </a:r>
                <a:r>
                  <a:rPr lang="en-US" sz="2400" dirty="0" err="1">
                    <a:latin typeface="Times New Roman" pitchFamily="18" charset="0"/>
                    <a:cs typeface="Times New Roman" pitchFamily="18" charset="0"/>
                  </a:rPr>
                  <a:t>bog’lovchi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shtanga</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3- </a:t>
                </a:r>
                <a:r>
                  <a:rPr lang="en-US" sz="2400" dirty="0" err="1">
                    <a:latin typeface="Times New Roman" pitchFamily="18" charset="0"/>
                    <a:cs typeface="Times New Roman" pitchFamily="18" charset="0"/>
                  </a:rPr>
                  <a:t>bosimli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quvur</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4- </a:t>
                </a:r>
                <a:r>
                  <a:rPr lang="en-US" sz="2400" dirty="0" err="1">
                    <a:latin typeface="Times New Roman" pitchFamily="18" charset="0"/>
                    <a:cs typeface="Times New Roman" pitchFamily="18" charset="0"/>
                  </a:rPr>
                  <a:t>ximoya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vtulkalari</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5- </a:t>
                </a:r>
                <a:r>
                  <a:rPr lang="en-US" sz="2400" dirty="0" err="1">
                    <a:latin typeface="Times New Roman" pitchFamily="18" charset="0"/>
                    <a:cs typeface="Times New Roman" pitchFamily="18" charset="0"/>
                  </a:rPr>
                  <a:t>podshibniklar</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6- </a:t>
                </a:r>
                <a:r>
                  <a:rPr lang="en-US" sz="2400" dirty="0" err="1">
                    <a:latin typeface="Times New Roman" pitchFamily="18" charset="0"/>
                    <a:cs typeface="Times New Roman" pitchFamily="18" charset="0"/>
                  </a:rPr>
                  <a:t>val</a:t>
                </a: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7- </a:t>
                </a:r>
                <a:r>
                  <a:rPr lang="en-US" sz="2400" dirty="0" err="1">
                    <a:latin typeface="Times New Roman" pitchFamily="18" charset="0"/>
                    <a:cs typeface="Times New Roman" pitchFamily="18" charset="0"/>
                  </a:rPr>
                  <a:t>val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tayanchlari</a:t>
                </a:r>
                <a:endParaRPr lang="en-US" sz="24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99857" y="843378"/>
                <a:ext cx="6872189" cy="5838599"/>
              </a:xfrm>
              <a:blipFill>
                <a:blip r:embed="rId2"/>
                <a:stretch>
                  <a:fillRect l="-355" t="-209"/>
                </a:stretch>
              </a:blipFill>
            </p:spPr>
            <p:txBody>
              <a:bodyPr/>
              <a:lstStyle/>
              <a:p>
                <a:r>
                  <a:rPr lang="ru-RU">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85" y="2763301"/>
            <a:ext cx="3960440" cy="319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C:\Documents and Settings\User\Рабочий стол\M.Q\Pcp-thum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5051" y="652314"/>
            <a:ext cx="3766749"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079776" y="12998"/>
            <a:ext cx="3816424" cy="4492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Vintli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spTree>
    <p:extLst>
      <p:ext uri="{BB962C8B-B14F-4D97-AF65-F5344CB8AC3E}">
        <p14:creationId xmlns:p14="http://schemas.microsoft.com/office/powerpoint/2010/main" val="35582826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304800" y="519854"/>
                <a:ext cx="9916344" cy="5703912"/>
              </a:xfrm>
            </p:spPr>
            <p:txBody>
              <a:bodyPr>
                <a:normAutofit/>
              </a:bodyPr>
              <a:lstStyle/>
              <a:p>
                <a:pPr marL="0" indent="0">
                  <a:buNone/>
                </a:pPr>
                <a:r>
                  <a:rPr lang="en-US" sz="2000" dirty="0"/>
                  <a:t>Bir </a:t>
                </a:r>
                <a:r>
                  <a:rPr lang="en-US" sz="2000" dirty="0" err="1"/>
                  <a:t>vintli</a:t>
                </a:r>
                <a:r>
                  <a:rPr lang="en-US" sz="2000" dirty="0"/>
                  <a:t> </a:t>
                </a:r>
                <a:r>
                  <a:rPr lang="en-US" sz="2000" dirty="0" err="1"/>
                  <a:t>nasoslarni</a:t>
                </a:r>
                <a:r>
                  <a:rPr lang="en-US" sz="2000" dirty="0"/>
                  <a:t> </a:t>
                </a:r>
                <a:r>
                  <a:rPr lang="en-US" sz="2000" dirty="0" err="1"/>
                  <a:t>sarfini</a:t>
                </a:r>
                <a:r>
                  <a:rPr lang="en-US" sz="2000" dirty="0"/>
                  <a:t> </a:t>
                </a:r>
                <a:r>
                  <a:rPr lang="en-US" sz="2000" dirty="0" err="1"/>
                  <a:t>taxminan</a:t>
                </a:r>
                <a:r>
                  <a:rPr lang="en-US" sz="2000" dirty="0"/>
                  <a:t> </a:t>
                </a:r>
                <a:r>
                  <a:rPr lang="en-US" sz="2000" dirty="0" err="1"/>
                  <a:t>shu</a:t>
                </a:r>
                <a:r>
                  <a:rPr lang="en-US" sz="2000" dirty="0"/>
                  <a:t> formula </a:t>
                </a:r>
                <a:r>
                  <a:rPr lang="en-US" sz="2000" dirty="0" err="1"/>
                  <a:t>bilan</a:t>
                </a:r>
                <a:r>
                  <a:rPr lang="en-US" sz="2000" dirty="0"/>
                  <a:t> </a:t>
                </a:r>
                <a:r>
                  <a:rPr lang="en-US" sz="2000" dirty="0" err="1"/>
                  <a:t>aniqlash</a:t>
                </a:r>
                <a:r>
                  <a:rPr lang="en-US" sz="2000" dirty="0"/>
                  <a:t> </a:t>
                </a:r>
                <a:r>
                  <a:rPr lang="en-US" sz="2000" dirty="0" err="1"/>
                  <a:t>mumkin</a:t>
                </a:r>
                <a:r>
                  <a:rPr lang="en-US" sz="2000" dirty="0"/>
                  <a:t>:</a:t>
                </a:r>
              </a:p>
              <a:p>
                <a:pPr marL="0" indent="0">
                  <a:buNone/>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a:cs typeface="Times New Roman" pitchFamily="18" charset="0"/>
                          </a:rPr>
                          <m:t>𝑄</m:t>
                        </m:r>
                      </m:e>
                      <m:sub>
                        <m:r>
                          <a:rPr lang="en-US" sz="2000" i="1">
                            <a:latin typeface="Cambria Math"/>
                            <a:cs typeface="Times New Roman" pitchFamily="18" charset="0"/>
                          </a:rPr>
                          <m:t>𝑡</m:t>
                        </m:r>
                      </m:sub>
                    </m:sSub>
                  </m:oMath>
                </a14:m>
                <a:r>
                  <a:rPr lang="en-US" sz="2000" dirty="0">
                    <a:latin typeface="Times New Roman" pitchFamily="18" charset="0"/>
                    <a:cs typeface="Times New Roman" pitchFamily="18" charset="0"/>
                  </a:rPr>
                  <a:t>=4eDtn,</a:t>
                </a:r>
              </a:p>
              <a:p>
                <a:pPr marL="0" indent="0">
                  <a:buNone/>
                </a:pPr>
                <a:r>
                  <a:rPr lang="en-US" sz="2000" dirty="0"/>
                  <a:t>Bu </a:t>
                </a:r>
                <a:r>
                  <a:rPr lang="en-US" sz="2000" dirty="0" err="1"/>
                  <a:t>erda</a:t>
                </a:r>
                <a:r>
                  <a:rPr lang="en-US" sz="2000" dirty="0"/>
                  <a:t>:</a:t>
                </a:r>
              </a:p>
              <a:p>
                <a:pPr marL="0" indent="0">
                  <a:buNone/>
                </a:pPr>
                <a:r>
                  <a:rPr lang="en-US" sz="2000" dirty="0"/>
                  <a:t>e – </a:t>
                </a:r>
                <a:r>
                  <a:rPr lang="en-US" sz="2000" dirty="0" err="1"/>
                  <a:t>ekstsentpisitet</a:t>
                </a:r>
                <a:r>
                  <a:rPr lang="en-US" sz="2000" dirty="0"/>
                  <a:t>, m</a:t>
                </a:r>
              </a:p>
              <a:p>
                <a:pPr marL="0" indent="0">
                  <a:buNone/>
                </a:pPr>
                <a:r>
                  <a:rPr lang="en-US" sz="2000" dirty="0"/>
                  <a:t>D – </a:t>
                </a:r>
                <a:r>
                  <a:rPr lang="en-US" sz="2000" dirty="0" err="1"/>
                  <a:t>vint</a:t>
                </a:r>
                <a:r>
                  <a:rPr lang="en-US" sz="2000" dirty="0"/>
                  <a:t> </a:t>
                </a:r>
                <a:r>
                  <a:rPr lang="en-US" sz="2000" dirty="0" err="1"/>
                  <a:t>kesim</a:t>
                </a:r>
                <a:r>
                  <a:rPr lang="en-US" sz="2000" dirty="0"/>
                  <a:t> </a:t>
                </a:r>
                <a:r>
                  <a:rPr lang="en-US" sz="2000" dirty="0" err="1"/>
                  <a:t>yuzasini</a:t>
                </a:r>
                <a:r>
                  <a:rPr lang="en-US" sz="2000" dirty="0"/>
                  <a:t> </a:t>
                </a:r>
                <a:r>
                  <a:rPr lang="en-US" sz="2000" dirty="0" err="1"/>
                  <a:t>diametri</a:t>
                </a:r>
                <a:r>
                  <a:rPr lang="en-US" sz="2000" dirty="0"/>
                  <a:t>, m</a:t>
                </a:r>
              </a:p>
              <a:p>
                <a:pPr marL="0" indent="0">
                  <a:buNone/>
                </a:pPr>
                <a:r>
                  <a:rPr lang="en-US" sz="2000" dirty="0"/>
                  <a:t>n – </a:t>
                </a:r>
                <a:r>
                  <a:rPr lang="en-US" sz="2000" dirty="0" err="1"/>
                  <a:t>aylanish</a:t>
                </a:r>
                <a:r>
                  <a:rPr lang="en-US" sz="2000" dirty="0"/>
                  <a:t> </a:t>
                </a:r>
                <a:r>
                  <a:rPr lang="en-US" sz="2000" dirty="0" err="1"/>
                  <a:t>chastotasi</a:t>
                </a:r>
                <a:r>
                  <a:rPr lang="en-US" sz="2000" dirty="0"/>
                  <a:t>, </a:t>
                </a:r>
                <a:r>
                  <a:rPr lang="en-US" sz="2000" dirty="0" err="1"/>
                  <a:t>ayl</a:t>
                </a:r>
                <a:r>
                  <a:rPr lang="en-US" sz="2000" dirty="0"/>
                  <a:t>/min</a:t>
                </a:r>
              </a:p>
              <a:p>
                <a:pPr marL="0" indent="0">
                  <a:buNone/>
                </a:pPr>
                <a:r>
                  <a:rPr lang="en-US" sz="2000" dirty="0"/>
                  <a:t>t – </a:t>
                </a:r>
                <a:r>
                  <a:rPr lang="en-US" sz="2000" dirty="0" err="1"/>
                  <a:t>vintning</a:t>
                </a:r>
                <a:r>
                  <a:rPr lang="en-US" sz="2000" dirty="0"/>
                  <a:t> </a:t>
                </a:r>
                <a:r>
                  <a:rPr lang="en-US" sz="2000" dirty="0" err="1"/>
                  <a:t>yuzasini</a:t>
                </a:r>
                <a:r>
                  <a:rPr lang="en-US" sz="2000" dirty="0"/>
                  <a:t> </a:t>
                </a:r>
                <a:r>
                  <a:rPr lang="en-US" sz="2000" dirty="0" err="1"/>
                  <a:t>qadami</a:t>
                </a:r>
                <a:r>
                  <a:rPr lang="en-US" sz="2000" dirty="0"/>
                  <a:t> , m</a:t>
                </a:r>
              </a:p>
              <a:p>
                <a:endParaRPr lang="en-US"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4800" y="519854"/>
                <a:ext cx="9916344" cy="5703912"/>
              </a:xfrm>
              <a:blipFill>
                <a:blip r:embed="rId2"/>
                <a:stretch>
                  <a:fillRect l="-615" t="-641"/>
                </a:stretch>
              </a:blipFill>
            </p:spPr>
            <p:txBody>
              <a:bodyPr/>
              <a:lstStyle/>
              <a:p>
                <a:r>
                  <a:rPr lang="ru-RU">
                    <a:noFill/>
                  </a:rPr>
                  <a:t> </a:t>
                </a:r>
              </a:p>
            </p:txBody>
          </p:sp>
        </mc:Fallback>
      </mc:AlternateContent>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215" y="2740624"/>
            <a:ext cx="2650526" cy="270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644" y="2867697"/>
            <a:ext cx="2105875" cy="341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Documents and Settings\User\Рабочий стол\vi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60" y="3644889"/>
            <a:ext cx="3217540" cy="30000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ocuments and Settings\User\Рабочий стол\CE-BL4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709" y="3997916"/>
            <a:ext cx="2650526" cy="2520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C:\Documents and Settings\User\Рабочий стол\RU_pic_MN-120-1.r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7454" y="872890"/>
            <a:ext cx="4303052"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7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idx="1"/>
          </p:nvPr>
        </p:nvSpPr>
        <p:spPr>
          <a:xfrm>
            <a:off x="519953" y="764704"/>
            <a:ext cx="11152094" cy="5631904"/>
          </a:xfrm>
        </p:spPr>
        <p:txBody>
          <a:bodyPr>
            <a:normAutofit/>
          </a:bodyPr>
          <a:lstStyle/>
          <a:p>
            <a:pPr marL="0" indent="0">
              <a:buNone/>
            </a:pP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plastinkali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ikki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undan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ortiq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plastinali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mumkin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rotorini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statorga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tegib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kerak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chunki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o’sha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tegib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qismi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so’rish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quvurini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bosimli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quvurdan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ajratib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turuvchi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qismi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xam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xisoblanadi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Shiberli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nasoslar</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14 </a:t>
            </a:r>
            <a:r>
              <a:rPr lang="en-US" sz="2400" dirty="0" err="1">
                <a:solidFill>
                  <a:srgbClr val="FF0000"/>
                </a:solidFill>
                <a:latin typeface="Times New Roman" pitchFamily="18" charset="0"/>
                <a:cs typeface="Times New Roman" pitchFamily="18" charset="0"/>
              </a:rPr>
              <a:t>MPa</a:t>
            </a:r>
            <a:r>
              <a:rPr lang="en-US" sz="2400" dirty="0">
                <a:solidFill>
                  <a:srgbClr val="FF0000"/>
                </a:solidFill>
                <a:latin typeface="Times New Roman" pitchFamily="18" charset="0"/>
                <a:cs typeface="Times New Roman" pitchFamily="18" charset="0"/>
              </a:rPr>
              <a:t> </a:t>
            </a:r>
            <a:r>
              <a:rPr lang="en-US" sz="2400" dirty="0" err="1">
                <a:latin typeface="Times New Roman" pitchFamily="18" charset="0"/>
                <a:cs typeface="Times New Roman" pitchFamily="18" charset="0"/>
              </a:rPr>
              <a:t>bosim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bilan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ishlaydi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aylanish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chastotasi</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1000-1500 </a:t>
            </a:r>
            <a:r>
              <a:rPr lang="en-US" sz="2400" dirty="0" err="1">
                <a:solidFill>
                  <a:srgbClr val="FF0000"/>
                </a:solidFill>
                <a:latin typeface="Times New Roman" pitchFamily="18" charset="0"/>
                <a:cs typeface="Times New Roman" pitchFamily="18" charset="0"/>
              </a:rPr>
              <a:t>ayl</a:t>
            </a:r>
            <a:r>
              <a:rPr lang="en-US" sz="2400" dirty="0">
                <a:solidFill>
                  <a:srgbClr val="FF0000"/>
                </a:solidFill>
                <a:latin typeface="Times New Roman" pitchFamily="18" charset="0"/>
                <a:cs typeface="Times New Roman" pitchFamily="18" charset="0"/>
              </a:rPr>
              <a:t>/min </a:t>
            </a:r>
            <a:r>
              <a:rPr lang="en-US" sz="2400" dirty="0" err="1">
                <a:latin typeface="Times New Roman" pitchFamily="18" charset="0"/>
                <a:cs typeface="Times New Roman" pitchFamily="18" charset="0"/>
              </a:rPr>
              <a:t>orasida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ishlatilishi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tavsiya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etiladi</a:t>
            </a:r>
            <a:r>
              <a:rPr lang="en-US" sz="2400" dirty="0">
                <a:latin typeface="Times New Roman" pitchFamily="18" charset="0"/>
                <a:cs typeface="Times New Roman" pitchFamily="18" charset="0"/>
              </a:rPr>
              <a:t>.</a:t>
            </a:r>
            <a:endParaRPr lang="ru-RU" sz="2400" dirty="0">
              <a:latin typeface="Times New Roman" pitchFamily="18" charset="0"/>
              <a:cs typeface="Times New Roman" pitchFamily="18" charset="0"/>
            </a:endParaRPr>
          </a:p>
        </p:txBody>
      </p:sp>
      <p:sp>
        <p:nvSpPr>
          <p:cNvPr id="5" name="Прямоугольник 4"/>
          <p:cNvSpPr/>
          <p:nvPr/>
        </p:nvSpPr>
        <p:spPr>
          <a:xfrm>
            <a:off x="4091000" y="76281"/>
            <a:ext cx="3384376"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u="sng" dirty="0" err="1">
                <a:solidFill>
                  <a:srgbClr val="FF0000"/>
                </a:solidFill>
              </a:rPr>
              <a:t>Shiberli</a:t>
            </a:r>
            <a:r>
              <a:rPr lang="en-US" sz="2400" b="1" i="1" u="sng" dirty="0">
                <a:solidFill>
                  <a:srgbClr val="FF0000"/>
                </a:solidFill>
              </a:rPr>
              <a:t> </a:t>
            </a:r>
            <a:r>
              <a:rPr lang="en-US" sz="2400" b="1" i="1" u="sng" dirty="0" err="1">
                <a:solidFill>
                  <a:srgbClr val="FF0000"/>
                </a:solidFill>
              </a:rPr>
              <a:t>nasoslar</a:t>
            </a:r>
            <a:endParaRPr lang="ru-RU" sz="2400" b="1" i="1" u="sng" dirty="0">
              <a:solidFill>
                <a:srgbClr val="FF0000"/>
              </a:solidFill>
            </a:endParaRPr>
          </a:p>
        </p:txBody>
      </p:sp>
      <p:pic>
        <p:nvPicPr>
          <p:cNvPr id="1026" name="Picture 2" descr="C:\Documents and Settings\User\Рабочий стол\Новая папка (4)\ani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2681" y="3905367"/>
            <a:ext cx="2109725" cy="24012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 y="3905367"/>
            <a:ext cx="1946118" cy="24012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ocuments and Settings\User\Рабочий стол\VaneBlower.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833442"/>
            <a:ext cx="2438400" cy="24012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3771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81318" y="620688"/>
            <a:ext cx="9539826" cy="3384376"/>
          </a:xfrm>
        </p:spPr>
        <p:txBody>
          <a:bodyPr>
            <a:normAutofit fontScale="85000" lnSpcReduction="10000"/>
          </a:bodyPr>
          <a:lstStyle/>
          <a:p>
            <a:pPr marL="0" indent="0">
              <a:buNone/>
            </a:pPr>
            <a:r>
              <a:rPr lang="en-US" sz="1800" dirty="0" err="1"/>
              <a:t>Shiberli</a:t>
            </a:r>
            <a:r>
              <a:rPr lang="en-US" sz="1800" dirty="0"/>
              <a:t> </a:t>
            </a:r>
            <a:r>
              <a:rPr lang="en-US" sz="1800" dirty="0" err="1"/>
              <a:t>nasoslar</a:t>
            </a:r>
            <a:r>
              <a:rPr lang="en-US" sz="1800" dirty="0"/>
              <a:t> </a:t>
            </a:r>
            <a:r>
              <a:rPr lang="en-US" sz="1800" dirty="0" err="1"/>
              <a:t>shesternyali</a:t>
            </a:r>
            <a:r>
              <a:rPr lang="en-US" sz="1800" dirty="0"/>
              <a:t> </a:t>
            </a:r>
            <a:r>
              <a:rPr lang="en-US" sz="1800" dirty="0" err="1"/>
              <a:t>nasoslarga</a:t>
            </a:r>
            <a:r>
              <a:rPr lang="en-US" sz="1800" dirty="0"/>
              <a:t> </a:t>
            </a:r>
            <a:r>
              <a:rPr lang="en-US" sz="1800" dirty="0" err="1"/>
              <a:t>nisbatan</a:t>
            </a:r>
            <a:r>
              <a:rPr lang="en-US" sz="1800" dirty="0"/>
              <a:t> </a:t>
            </a:r>
            <a:r>
              <a:rPr lang="en-US" sz="1800" dirty="0" err="1"/>
              <a:t>uzatishi</a:t>
            </a:r>
            <a:r>
              <a:rPr lang="en-US" sz="1800" dirty="0"/>
              <a:t> </a:t>
            </a:r>
            <a:r>
              <a:rPr lang="en-US" sz="1800" dirty="0" err="1"/>
              <a:t>tekisroq</a:t>
            </a:r>
            <a:r>
              <a:rPr lang="en-US" sz="1800" dirty="0"/>
              <a:t> </a:t>
            </a:r>
            <a:r>
              <a:rPr lang="en-US" sz="1800" dirty="0" err="1"/>
              <a:t>va</a:t>
            </a:r>
            <a:r>
              <a:rPr lang="en-US" sz="1800" dirty="0"/>
              <a:t> </a:t>
            </a:r>
            <a:r>
              <a:rPr lang="en-US" sz="1800" dirty="0" err="1"/>
              <a:t>porshenli</a:t>
            </a:r>
            <a:r>
              <a:rPr lang="en-US" sz="1800" dirty="0"/>
              <a:t> </a:t>
            </a:r>
            <a:r>
              <a:rPr lang="en-US" sz="1800" dirty="0" err="1"/>
              <a:t>nasoslarga</a:t>
            </a:r>
            <a:r>
              <a:rPr lang="en-US" sz="1800" dirty="0"/>
              <a:t> </a:t>
            </a:r>
            <a:r>
              <a:rPr lang="en-US" sz="1800" dirty="0" err="1"/>
              <a:t>nisbatan</a:t>
            </a:r>
            <a:r>
              <a:rPr lang="en-US" sz="1800" dirty="0"/>
              <a:t> </a:t>
            </a:r>
            <a:r>
              <a:rPr lang="en-US" sz="1800" dirty="0" err="1"/>
              <a:t>arzonroq</a:t>
            </a:r>
            <a:r>
              <a:rPr lang="en-US" sz="1800" dirty="0"/>
              <a:t>.</a:t>
            </a:r>
          </a:p>
          <a:p>
            <a:pPr marL="0" indent="0">
              <a:buNone/>
            </a:pPr>
            <a:r>
              <a:rPr lang="en-US" sz="1800" dirty="0" err="1">
                <a:solidFill>
                  <a:srgbClr val="FF0000"/>
                </a:solidFill>
              </a:rPr>
              <a:t>Avzalliklari</a:t>
            </a:r>
            <a:r>
              <a:rPr lang="en-US" sz="1800" dirty="0">
                <a:solidFill>
                  <a:srgbClr val="FF0000"/>
                </a:solidFill>
              </a:rPr>
              <a:t>:</a:t>
            </a:r>
          </a:p>
          <a:p>
            <a:r>
              <a:rPr lang="en-US" sz="1800" dirty="0" err="1"/>
              <a:t>Uzatishni</a:t>
            </a:r>
            <a:r>
              <a:rPr lang="en-US" sz="1800" dirty="0"/>
              <a:t> </a:t>
            </a:r>
            <a:r>
              <a:rPr lang="en-US" sz="1800" dirty="0" err="1"/>
              <a:t>tekisligi</a:t>
            </a:r>
            <a:endParaRPr lang="en-US" sz="1800" dirty="0"/>
          </a:p>
          <a:p>
            <a:r>
              <a:rPr lang="en-US" sz="1800" dirty="0" err="1"/>
              <a:t>Shovqinsiz</a:t>
            </a:r>
            <a:r>
              <a:rPr lang="en-US" sz="1800" dirty="0"/>
              <a:t> </a:t>
            </a:r>
            <a:r>
              <a:rPr lang="en-US" sz="1800" dirty="0" err="1"/>
              <a:t>ishlashi</a:t>
            </a:r>
            <a:endParaRPr lang="en-US" sz="1800" dirty="0"/>
          </a:p>
          <a:p>
            <a:r>
              <a:rPr lang="en-US" sz="1800" dirty="0" err="1"/>
              <a:t>Boshqaruvchanligi</a:t>
            </a:r>
            <a:r>
              <a:rPr lang="en-US" sz="1800" dirty="0"/>
              <a:t> </a:t>
            </a:r>
            <a:r>
              <a:rPr lang="en-US" sz="1800" dirty="0" err="1"/>
              <a:t>yuqoriligi</a:t>
            </a:r>
            <a:r>
              <a:rPr lang="en-US" sz="1800" dirty="0"/>
              <a:t> </a:t>
            </a:r>
            <a:r>
              <a:rPr lang="en-US" sz="1800" dirty="0" err="1"/>
              <a:t>va</a:t>
            </a:r>
            <a:r>
              <a:rPr lang="en-US" sz="1800" dirty="0"/>
              <a:t> </a:t>
            </a:r>
            <a:r>
              <a:rPr lang="en-US" sz="1800" dirty="0" err="1"/>
              <a:t>xarakteristikasini</a:t>
            </a:r>
            <a:r>
              <a:rPr lang="en-US" sz="1800" dirty="0"/>
              <a:t> </a:t>
            </a:r>
            <a:r>
              <a:rPr lang="en-US" sz="1800" dirty="0" err="1"/>
              <a:t>yaxshiligi</a:t>
            </a:r>
            <a:endParaRPr lang="en-US" sz="1800" dirty="0"/>
          </a:p>
          <a:p>
            <a:pPr marL="0" indent="0">
              <a:buNone/>
            </a:pPr>
            <a:r>
              <a:rPr lang="en-US" sz="1800" dirty="0" err="1">
                <a:solidFill>
                  <a:srgbClr val="FF0000"/>
                </a:solidFill>
              </a:rPr>
              <a:t>Kamchiliklari</a:t>
            </a:r>
            <a:r>
              <a:rPr lang="en-US" sz="1800" dirty="0">
                <a:solidFill>
                  <a:srgbClr val="FF0000"/>
                </a:solidFill>
              </a:rPr>
              <a:t>:</a:t>
            </a:r>
          </a:p>
          <a:p>
            <a:r>
              <a:rPr lang="en-US" sz="1800" dirty="0" err="1"/>
              <a:t>Konstruksiyasini</a:t>
            </a:r>
            <a:r>
              <a:rPr lang="en-US" sz="1800" dirty="0"/>
              <a:t> </a:t>
            </a:r>
            <a:r>
              <a:rPr lang="en-US" sz="1800" dirty="0" err="1"/>
              <a:t>qiyinligi</a:t>
            </a:r>
            <a:endParaRPr lang="en-US" sz="1800" dirty="0"/>
          </a:p>
          <a:p>
            <a:r>
              <a:rPr lang="en-US" sz="1800" dirty="0" err="1"/>
              <a:t>Ta’mirlashga</a:t>
            </a:r>
            <a:r>
              <a:rPr lang="en-US" sz="1800" dirty="0"/>
              <a:t> </a:t>
            </a:r>
            <a:r>
              <a:rPr lang="en-US" sz="1800" dirty="0" err="1"/>
              <a:t>chidamsizligi</a:t>
            </a:r>
            <a:endParaRPr lang="en-US" sz="1800" dirty="0"/>
          </a:p>
          <a:p>
            <a:r>
              <a:rPr lang="en-US" sz="1800" dirty="0" err="1"/>
              <a:t>Ishchi</a:t>
            </a:r>
            <a:r>
              <a:rPr lang="en-US" sz="1800" dirty="0"/>
              <a:t> </a:t>
            </a:r>
            <a:r>
              <a:rPr lang="en-US" sz="1800" dirty="0" err="1"/>
              <a:t>bosimining</a:t>
            </a:r>
            <a:r>
              <a:rPr lang="en-US" sz="1800" dirty="0"/>
              <a:t> </a:t>
            </a:r>
            <a:r>
              <a:rPr lang="en-US" sz="1800" dirty="0" err="1"/>
              <a:t>pastligi</a:t>
            </a:r>
            <a:endParaRPr lang="ru-RU" sz="1800" dirty="0"/>
          </a:p>
        </p:txBody>
      </p:sp>
      <p:pic>
        <p:nvPicPr>
          <p:cNvPr id="8195" name="Picture 3" descr="C:\Documents and Settings\User\Рабочий стол\wib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5" y="2792066"/>
            <a:ext cx="441005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24" y="4077072"/>
            <a:ext cx="5149625" cy="25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9B9873E9-6F99-4417-B1BD-BEC34DE2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24" y="4229472"/>
            <a:ext cx="5149625" cy="25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1600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C5A649-C2AE-2E4C-B86F-EFEAA5F527CD}"/>
              </a:ext>
            </a:extLst>
          </p:cNvPr>
          <p:cNvSpPr>
            <a:spLocks noGrp="1"/>
          </p:cNvSpPr>
          <p:nvPr>
            <p:ph type="title"/>
          </p:nvPr>
        </p:nvSpPr>
        <p:spPr>
          <a:xfrm>
            <a:off x="677333" y="300252"/>
            <a:ext cx="9899681" cy="668739"/>
          </a:xfrm>
        </p:spPr>
        <p:txBody>
          <a:bodyPr>
            <a:normAutofit/>
          </a:bodyPr>
          <a:lstStyle/>
          <a:p>
            <a:pPr algn="ctr"/>
            <a:r>
              <a:rPr lang="sv-SE" sz="3200" b="1" dirty="0">
                <a:solidFill>
                  <a:schemeClr val="bg1"/>
                </a:solidFill>
                <a:latin typeface="Times New Roman" panose="02020603050405020304" pitchFamily="18" charset="0"/>
                <a:cs typeface="Times New Roman" panose="02020603050405020304" pitchFamily="18" charset="0"/>
              </a:rPr>
              <a:t>Nasosning so’rish va uzatish harakati.</a:t>
            </a:r>
            <a:endParaRPr lang="ru-RU" sz="32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AF36E8-D37F-7821-F9BA-813B9C148E97}"/>
                  </a:ext>
                </a:extLst>
              </p:cNvPr>
              <p:cNvSpPr txBox="1"/>
              <p:nvPr/>
            </p:nvSpPr>
            <p:spPr>
              <a:xfrm>
                <a:off x="409432" y="1269242"/>
                <a:ext cx="11491415" cy="3108543"/>
              </a:xfrm>
              <a:prstGeom prst="rect">
                <a:avLst/>
              </a:prstGeom>
              <a:noFill/>
            </p:spPr>
            <p:txBody>
              <a:bodyPr wrap="square">
                <a:spAutoFit/>
              </a:bodyPr>
              <a:lstStyle/>
              <a:p>
                <a:pPr indent="355600" algn="just"/>
                <a:r>
                  <a:rPr lang="sv-SE" sz="2800" dirty="0">
                    <a:solidFill>
                      <a:schemeClr val="bg1"/>
                    </a:solidFill>
                    <a:latin typeface="Times New Roman" panose="02020603050405020304" pitchFamily="18" charset="0"/>
                    <a:cs typeface="Times New Roman" panose="02020603050405020304" pitchFamily="18" charset="0"/>
                  </a:rPr>
                  <a:t>Nasosning so’rish harakati nasosning ichida vakuum hosil qilish bilan ifodalanadi. Bo’sh hajm (idish) ichidagi bosim bilan atmosfera bosimi oralig‘idagi farq vakuum deyiladi, yaʼni vakuum idish ichidagi bosim atmosfera bosimidan qanchalik kichikligini ko’rsatadi. </a:t>
                </a:r>
              </a:p>
              <a:p>
                <a:pPr indent="355600" algn="just"/>
                <a:r>
                  <a:rPr lang="sv-SE" sz="2800" dirty="0">
                    <a:solidFill>
                      <a:schemeClr val="bg1"/>
                    </a:solidFill>
                    <a:latin typeface="Times New Roman" panose="02020603050405020304" pitchFamily="18" charset="0"/>
                    <a:cs typeface="Times New Roman" panose="02020603050405020304" pitchFamily="18" charset="0"/>
                  </a:rPr>
                  <a:t>Agar vakuumdagi bosim kattaligini - P</a:t>
                </a:r>
                <a:r>
                  <a:rPr lang="sv-SE" sz="2800" baseline="-25000" dirty="0">
                    <a:solidFill>
                      <a:schemeClr val="bg1"/>
                    </a:solidFill>
                    <a:latin typeface="Times New Roman" panose="02020603050405020304" pitchFamily="18" charset="0"/>
                    <a:cs typeface="Times New Roman" panose="02020603050405020304" pitchFamily="18" charset="0"/>
                  </a:rPr>
                  <a:t>v</a:t>
                </a:r>
                <a:r>
                  <a:rPr lang="sv-SE" sz="2800" dirty="0">
                    <a:solidFill>
                      <a:schemeClr val="bg1"/>
                    </a:solidFill>
                    <a:latin typeface="Times New Roman" panose="02020603050405020304" pitchFamily="18" charset="0"/>
                    <a:cs typeface="Times New Roman" panose="02020603050405020304" pitchFamily="18" charset="0"/>
                  </a:rPr>
                  <a:t>, bo’sh hajmdagi bosimni – P</a:t>
                </a:r>
                <a:r>
                  <a:rPr lang="sv-SE" sz="2800" baseline="-25000" dirty="0">
                    <a:solidFill>
                      <a:schemeClr val="bg1"/>
                    </a:solidFill>
                    <a:latin typeface="Times New Roman" panose="02020603050405020304" pitchFamily="18" charset="0"/>
                    <a:cs typeface="Times New Roman" panose="02020603050405020304" pitchFamily="18" charset="0"/>
                  </a:rPr>
                  <a:t>bo’sh</a:t>
                </a:r>
                <a:r>
                  <a:rPr lang="sv-SE" sz="2800" dirty="0">
                    <a:solidFill>
                      <a:schemeClr val="bg1"/>
                    </a:solidFill>
                    <a:latin typeface="Times New Roman" panose="02020603050405020304" pitchFamily="18" charset="0"/>
                    <a:cs typeface="Times New Roman" panose="02020603050405020304" pitchFamily="18" charset="0"/>
                  </a:rPr>
                  <a:t> deb belgilasak, ( P</a:t>
                </a:r>
                <a:r>
                  <a:rPr lang="sv-SE" sz="2800" baseline="-25000" dirty="0">
                    <a:solidFill>
                      <a:schemeClr val="bg1"/>
                    </a:solidFill>
                    <a:latin typeface="Times New Roman" panose="02020603050405020304" pitchFamily="18" charset="0"/>
                    <a:cs typeface="Times New Roman" panose="02020603050405020304" pitchFamily="18" charset="0"/>
                  </a:rPr>
                  <a:t>a</a:t>
                </a:r>
                <a:r>
                  <a:rPr lang="sv-SE" sz="2800" dirty="0">
                    <a:solidFill>
                      <a:schemeClr val="bg1"/>
                    </a:solidFill>
                    <a:latin typeface="Times New Roman" panose="02020603050405020304" pitchFamily="18" charset="0"/>
                    <a:cs typeface="Times New Roman" panose="02020603050405020304" pitchFamily="18" charset="0"/>
                  </a:rPr>
                  <a:t>- atmosfera bosimi N/m</a:t>
                </a:r>
                <a:r>
                  <a:rPr lang="sv-SE" sz="2800" baseline="30000" dirty="0">
                    <a:solidFill>
                      <a:schemeClr val="bg1"/>
                    </a:solidFill>
                    <a:latin typeface="Times New Roman" panose="02020603050405020304" pitchFamily="18" charset="0"/>
                    <a:cs typeface="Times New Roman" panose="02020603050405020304" pitchFamily="18" charset="0"/>
                  </a:rPr>
                  <a:t>2</a:t>
                </a:r>
                <a:r>
                  <a:rPr lang="sv-SE" sz="2800" dirty="0">
                    <a:solidFill>
                      <a:schemeClr val="bg1"/>
                    </a:solidFill>
                    <a:latin typeface="Times New Roman" panose="02020603050405020304" pitchFamily="18" charset="0"/>
                    <a:cs typeface="Times New Roman" panose="02020603050405020304" pitchFamily="18" charset="0"/>
                  </a:rPr>
                  <a:t> ) unda:</a:t>
                </a:r>
              </a:p>
              <a:p>
                <a:pPr indent="355600" algn="just"/>
                <a14:m>
                  <m:oMathPara xmlns:m="http://schemas.openxmlformats.org/officeDocument/2006/math">
                    <m:oMathParaPr>
                      <m:jc m:val="centerGroup"/>
                    </m:oMathParaPr>
                    <m:oMath xmlns:m="http://schemas.openxmlformats.org/officeDocument/2006/math">
                      <m:sSub>
                        <m:sSubPr>
                          <m:ctrlPr>
                            <a:rPr lang="ru-RU" sz="2800" i="1" smtClean="0">
                              <a:solidFill>
                                <a:schemeClr val="bg1"/>
                              </a:solidFill>
                              <a:latin typeface="Cambria Math" panose="02040503050406030204" pitchFamily="18" charset="0"/>
                              <a:cs typeface="Times New Roman" panose="02020603050405020304" pitchFamily="18" charset="0"/>
                            </a:rPr>
                          </m:ctrlPr>
                        </m:sSubPr>
                        <m:e>
                          <m:r>
                            <a:rPr lang="en-US" sz="2800" b="0" i="1" smtClean="0">
                              <a:solidFill>
                                <a:schemeClr val="bg1"/>
                              </a:solidFill>
                              <a:latin typeface="Cambria Math" panose="02040503050406030204" pitchFamily="18" charset="0"/>
                              <a:cs typeface="Times New Roman" panose="02020603050405020304" pitchFamily="18" charset="0"/>
                            </a:rPr>
                            <m:t>𝑃</m:t>
                          </m:r>
                        </m:e>
                        <m:sub>
                          <m:r>
                            <a:rPr lang="en-US" sz="2800" b="0" i="1" smtClean="0">
                              <a:solidFill>
                                <a:schemeClr val="bg1"/>
                              </a:solidFill>
                              <a:latin typeface="Cambria Math" panose="02040503050406030204" pitchFamily="18" charset="0"/>
                              <a:cs typeface="Times New Roman" panose="02020603050405020304" pitchFamily="18" charset="0"/>
                            </a:rPr>
                            <m:t>𝑣</m:t>
                          </m:r>
                        </m:sub>
                      </m:sSub>
                      <m:r>
                        <a:rPr lang="en-US" sz="2800" b="0" i="1" smtClean="0">
                          <a:solidFill>
                            <a:schemeClr val="bg1"/>
                          </a:solidFill>
                          <a:latin typeface="Cambria Math" panose="02040503050406030204" pitchFamily="18" charset="0"/>
                          <a:cs typeface="Times New Roman" panose="02020603050405020304" pitchFamily="18" charset="0"/>
                        </a:rPr>
                        <m:t>=</m:t>
                      </m:r>
                      <m:sSub>
                        <m:sSubPr>
                          <m:ctrlPr>
                            <a:rPr lang="en-US" sz="2800" b="0" i="1" smtClean="0">
                              <a:solidFill>
                                <a:schemeClr val="bg1"/>
                              </a:solidFill>
                              <a:latin typeface="Cambria Math" panose="02040503050406030204" pitchFamily="18" charset="0"/>
                              <a:cs typeface="Times New Roman" panose="02020603050405020304" pitchFamily="18" charset="0"/>
                            </a:rPr>
                          </m:ctrlPr>
                        </m:sSubPr>
                        <m:e>
                          <m:r>
                            <a:rPr lang="en-US" sz="2800" b="0" i="1" smtClean="0">
                              <a:solidFill>
                                <a:schemeClr val="bg1"/>
                              </a:solidFill>
                              <a:latin typeface="Cambria Math" panose="02040503050406030204" pitchFamily="18" charset="0"/>
                              <a:cs typeface="Times New Roman" panose="02020603050405020304" pitchFamily="18" charset="0"/>
                            </a:rPr>
                            <m:t>𝑃</m:t>
                          </m:r>
                        </m:e>
                        <m:sub>
                          <m:r>
                            <a:rPr lang="en-US" sz="2800" b="0" i="1" smtClean="0">
                              <a:solidFill>
                                <a:schemeClr val="bg1"/>
                              </a:solidFill>
                              <a:latin typeface="Cambria Math" panose="02040503050406030204" pitchFamily="18" charset="0"/>
                              <a:cs typeface="Times New Roman" panose="02020603050405020304" pitchFamily="18" charset="0"/>
                            </a:rPr>
                            <m:t>𝑎</m:t>
                          </m:r>
                        </m:sub>
                      </m:sSub>
                      <m:r>
                        <a:rPr lang="en-US" sz="2800" b="0" i="1" smtClean="0">
                          <a:solidFill>
                            <a:schemeClr val="bg1"/>
                          </a:solidFill>
                          <a:latin typeface="Cambria Math" panose="02040503050406030204" pitchFamily="18" charset="0"/>
                          <a:cs typeface="Times New Roman" panose="02020603050405020304" pitchFamily="18" charset="0"/>
                        </a:rPr>
                        <m:t>−</m:t>
                      </m:r>
                      <m:sSub>
                        <m:sSubPr>
                          <m:ctrlPr>
                            <a:rPr lang="en-US" sz="2800" b="0" i="1" smtClean="0">
                              <a:solidFill>
                                <a:schemeClr val="bg1"/>
                              </a:solidFill>
                              <a:latin typeface="Cambria Math" panose="02040503050406030204" pitchFamily="18" charset="0"/>
                              <a:cs typeface="Times New Roman" panose="02020603050405020304" pitchFamily="18" charset="0"/>
                            </a:rPr>
                          </m:ctrlPr>
                        </m:sSubPr>
                        <m:e>
                          <m:r>
                            <a:rPr lang="en-US" sz="2800" b="0" i="1" smtClean="0">
                              <a:solidFill>
                                <a:schemeClr val="bg1"/>
                              </a:solidFill>
                              <a:latin typeface="Cambria Math" panose="02040503050406030204" pitchFamily="18" charset="0"/>
                              <a:cs typeface="Times New Roman" panose="02020603050405020304" pitchFamily="18" charset="0"/>
                            </a:rPr>
                            <m:t>𝑃</m:t>
                          </m:r>
                        </m:e>
                        <m:sub>
                          <m:r>
                            <a:rPr lang="en-US" sz="2800" b="0" i="1" smtClean="0">
                              <a:solidFill>
                                <a:schemeClr val="bg1"/>
                              </a:solidFill>
                              <a:latin typeface="Cambria Math" panose="02040503050406030204" pitchFamily="18" charset="0"/>
                              <a:cs typeface="Times New Roman" panose="02020603050405020304" pitchFamily="18" charset="0"/>
                            </a:rPr>
                            <m:t>𝑏</m:t>
                          </m:r>
                          <m:sSup>
                            <m:sSupPr>
                              <m:ctrlPr>
                                <a:rPr lang="en-US" sz="2800" b="0" i="1" smtClean="0">
                                  <a:solidFill>
                                    <a:schemeClr val="bg1"/>
                                  </a:solidFill>
                                  <a:latin typeface="Cambria Math" panose="02040503050406030204" pitchFamily="18" charset="0"/>
                                  <a:cs typeface="Times New Roman" panose="02020603050405020304" pitchFamily="18" charset="0"/>
                                </a:rPr>
                              </m:ctrlPr>
                            </m:sSupPr>
                            <m:e>
                              <m:r>
                                <a:rPr lang="en-US" sz="2800" b="0" i="1" smtClean="0">
                                  <a:solidFill>
                                    <a:schemeClr val="bg1"/>
                                  </a:solidFill>
                                  <a:latin typeface="Cambria Math" panose="02040503050406030204" pitchFamily="18" charset="0"/>
                                  <a:cs typeface="Times New Roman" panose="02020603050405020304" pitchFamily="18" charset="0"/>
                                </a:rPr>
                                <m:t>𝑜</m:t>
                              </m:r>
                            </m:e>
                            <m:sup>
                              <m:r>
                                <a:rPr lang="en-US" sz="2800" b="0" i="1" smtClean="0">
                                  <a:solidFill>
                                    <a:schemeClr val="bg1"/>
                                  </a:solidFill>
                                  <a:latin typeface="Cambria Math" panose="02040503050406030204" pitchFamily="18" charset="0"/>
                                  <a:cs typeface="Times New Roman" panose="02020603050405020304" pitchFamily="18" charset="0"/>
                                </a:rPr>
                                <m:t>′</m:t>
                              </m:r>
                            </m:sup>
                          </m:sSup>
                          <m:r>
                            <a:rPr lang="en-US" sz="2800" b="0" i="1" smtClean="0">
                              <a:solidFill>
                                <a:schemeClr val="bg1"/>
                              </a:solidFill>
                              <a:latin typeface="Cambria Math" panose="02040503050406030204" pitchFamily="18" charset="0"/>
                              <a:cs typeface="Times New Roman" panose="02020603050405020304" pitchFamily="18" charset="0"/>
                            </a:rPr>
                            <m:t>𝑠h</m:t>
                          </m:r>
                        </m:sub>
                      </m:sSub>
                    </m:oMath>
                  </m:oMathPara>
                </a14:m>
                <a:endParaRPr lang="ru-RU" sz="28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EFAF36E8-D37F-7821-F9BA-813B9C148E97}"/>
                  </a:ext>
                </a:extLst>
              </p:cNvPr>
              <p:cNvSpPr txBox="1">
                <a:spLocks noRot="1" noChangeAspect="1" noMove="1" noResize="1" noEditPoints="1" noAdjustHandles="1" noChangeArrowheads="1" noChangeShapeType="1" noTextEdit="1"/>
              </p:cNvSpPr>
              <p:nvPr/>
            </p:nvSpPr>
            <p:spPr>
              <a:xfrm>
                <a:off x="409432" y="1269242"/>
                <a:ext cx="11491415" cy="3108543"/>
              </a:xfrm>
              <a:prstGeom prst="rect">
                <a:avLst/>
              </a:prstGeom>
              <a:blipFill>
                <a:blip r:embed="rId2"/>
                <a:stretch>
                  <a:fillRect l="-1061" t="-1961" r="-11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B04305-F45F-8A37-64B9-6AEE7DED89E2}"/>
                  </a:ext>
                </a:extLst>
              </p:cNvPr>
              <p:cNvSpPr txBox="1"/>
              <p:nvPr/>
            </p:nvSpPr>
            <p:spPr>
              <a:xfrm>
                <a:off x="409431" y="4377785"/>
                <a:ext cx="11491415" cy="1815882"/>
              </a:xfrm>
              <a:prstGeom prst="rect">
                <a:avLst/>
              </a:prstGeom>
              <a:noFill/>
            </p:spPr>
            <p:txBody>
              <a:bodyPr wrap="square">
                <a:spAutoFit/>
              </a:bodyPr>
              <a:lstStyle/>
              <a:p>
                <a:pPr indent="355600"/>
                <a:r>
                  <a:rPr lang="sv-SE" sz="2800" dirty="0">
                    <a:solidFill>
                      <a:schemeClr val="bg1"/>
                    </a:solidFill>
                    <a:latin typeface="Times New Roman" panose="02020603050405020304" pitchFamily="18" charset="0"/>
                    <a:cs typeface="Times New Roman" panose="02020603050405020304" pitchFamily="18" charset="0"/>
                  </a:rPr>
                  <a:t>Amaliyotda suv ustunining vakuum kattaligi 4-6 m-dan katta bo’lmaydi.</a:t>
                </a:r>
              </a:p>
              <a:p>
                <a:pPr indent="355600"/>
                <a:r>
                  <a:rPr lang="sv-SE" sz="2800" dirty="0">
                    <a:solidFill>
                      <a:schemeClr val="bg1"/>
                    </a:solidFill>
                    <a:latin typeface="Times New Roman" panose="02020603050405020304" pitchFamily="18" charset="0"/>
                    <a:cs typeface="Times New Roman" panose="02020603050405020304" pitchFamily="18" charset="0"/>
                  </a:rPr>
                  <a:t>So’rish balandligi h</a:t>
                </a:r>
                <a:r>
                  <a:rPr lang="sv-SE" sz="2800" baseline="-25000" dirty="0">
                    <a:solidFill>
                      <a:schemeClr val="bg1"/>
                    </a:solidFill>
                    <a:latin typeface="Times New Roman" panose="02020603050405020304" pitchFamily="18" charset="0"/>
                    <a:cs typeface="Times New Roman" panose="02020603050405020304" pitchFamily="18" charset="0"/>
                  </a:rPr>
                  <a:t>so’r</a:t>
                </a:r>
                <a:r>
                  <a:rPr lang="sv-SE" sz="2800" dirty="0">
                    <a:solidFill>
                      <a:schemeClr val="bg1"/>
                    </a:solidFill>
                    <a:latin typeface="Times New Roman" panose="02020603050405020304" pitchFamily="18" charset="0"/>
                    <a:cs typeface="Times New Roman" panose="02020603050405020304" pitchFamily="18" charset="0"/>
                  </a:rPr>
                  <a:t> va so’rish quvurining uzunligi </a:t>
                </a:r>
                <a:r>
                  <a:rPr lang="sv-SE" sz="2800" i="1" dirty="0">
                    <a:solidFill>
                      <a:schemeClr val="bg1"/>
                    </a:solidFill>
                    <a:latin typeface="Times New Roman" panose="02020603050405020304" pitchFamily="18" charset="0"/>
                    <a:cs typeface="Times New Roman" panose="02020603050405020304" pitchFamily="18" charset="0"/>
                  </a:rPr>
                  <a:t>l </a:t>
                </a:r>
                <a:r>
                  <a:rPr lang="sv-SE" sz="2800" dirty="0">
                    <a:solidFill>
                      <a:schemeClr val="bg1"/>
                    </a:solidFill>
                    <a:latin typeface="Times New Roman" panose="02020603050405020304" pitchFamily="18" charset="0"/>
                    <a:cs typeface="Times New Roman" panose="02020603050405020304" pitchFamily="18" charset="0"/>
                  </a:rPr>
                  <a:t>bir-biriga teng deb </a:t>
                </a:r>
              </a:p>
              <a:p>
                <a:r>
                  <a:rPr lang="sv-SE" sz="2800" dirty="0">
                    <a:solidFill>
                      <a:schemeClr val="bg1"/>
                    </a:solidFill>
                    <a:latin typeface="Times New Roman" panose="02020603050405020304" pitchFamily="18" charset="0"/>
                    <a:cs typeface="Times New Roman" panose="02020603050405020304" pitchFamily="18" charset="0"/>
                  </a:rPr>
                  <a:t>hulosa chiqarib bo’lmaydi. h</a:t>
                </a:r>
                <a:r>
                  <a:rPr lang="sv-SE" sz="2800" baseline="-25000" dirty="0">
                    <a:solidFill>
                      <a:schemeClr val="bg1"/>
                    </a:solidFill>
                    <a:latin typeface="Times New Roman" panose="02020603050405020304" pitchFamily="18" charset="0"/>
                    <a:cs typeface="Times New Roman" panose="02020603050405020304" pitchFamily="18" charset="0"/>
                  </a:rPr>
                  <a:t>so’r</a:t>
                </a:r>
                <a:r>
                  <a:rPr lang="sv-SE" sz="2800" dirty="0">
                    <a:solidFill>
                      <a:schemeClr val="bg1"/>
                    </a:solidFill>
                    <a:latin typeface="Times New Roman" panose="02020603050405020304" pitchFamily="18" charset="0"/>
                    <a:cs typeface="Times New Roman" panose="02020603050405020304" pitchFamily="18" charset="0"/>
                  </a:rPr>
                  <a:t> va </a:t>
                </a:r>
                <a:r>
                  <a:rPr lang="sv-SE" sz="2800" i="1" dirty="0">
                    <a:solidFill>
                      <a:schemeClr val="bg1"/>
                    </a:solidFill>
                    <a:latin typeface="Times New Roman" panose="02020603050405020304" pitchFamily="18" charset="0"/>
                    <a:cs typeface="Times New Roman" panose="02020603050405020304" pitchFamily="18" charset="0"/>
                  </a:rPr>
                  <a:t>l</a:t>
                </a:r>
                <a:r>
                  <a:rPr lang="sv-SE" sz="2800" dirty="0">
                    <a:solidFill>
                      <a:schemeClr val="bg1"/>
                    </a:solidFill>
                    <a:latin typeface="Times New Roman" panose="02020603050405020304" pitchFamily="18" charset="0"/>
                    <a:cs typeface="Times New Roman" panose="02020603050405020304" pitchFamily="18" charset="0"/>
                  </a:rPr>
                  <a:t> bir-biri bilan quyidagicha bog‘liqdir:</a:t>
                </a:r>
              </a:p>
              <a:p>
                <a:pPr algn="ctr"/>
                <a14:m>
                  <m:oMathPara xmlns:m="http://schemas.openxmlformats.org/officeDocument/2006/math">
                    <m:oMathParaPr>
                      <m:jc m:val="centerGroup"/>
                    </m:oMathParaPr>
                    <m:oMath xmlns:m="http://schemas.openxmlformats.org/officeDocument/2006/math">
                      <m:sSub>
                        <m:sSubPr>
                          <m:ctrlPr>
                            <a:rPr lang="ru-RU" sz="2800" i="1" smtClean="0">
                              <a:solidFill>
                                <a:schemeClr val="bg1"/>
                              </a:solidFill>
                              <a:latin typeface="Cambria Math" panose="02040503050406030204" pitchFamily="18" charset="0"/>
                              <a:cs typeface="Times New Roman" panose="02020603050405020304" pitchFamily="18" charset="0"/>
                            </a:rPr>
                          </m:ctrlPr>
                        </m:sSubPr>
                        <m:e>
                          <m:r>
                            <a:rPr lang="en-US" sz="2800" b="0" i="1" smtClean="0">
                              <a:solidFill>
                                <a:schemeClr val="bg1"/>
                              </a:solidFill>
                              <a:latin typeface="Cambria Math" panose="02040503050406030204" pitchFamily="18" charset="0"/>
                              <a:cs typeface="Times New Roman" panose="02020603050405020304" pitchFamily="18" charset="0"/>
                            </a:rPr>
                            <m:t>h</m:t>
                          </m:r>
                        </m:e>
                        <m:sub>
                          <m:r>
                            <a:rPr lang="en-US" sz="2800" b="0" i="1" smtClean="0">
                              <a:solidFill>
                                <a:schemeClr val="bg1"/>
                              </a:solidFill>
                              <a:latin typeface="Cambria Math" panose="02040503050406030204" pitchFamily="18" charset="0"/>
                              <a:cs typeface="Times New Roman" panose="02020603050405020304" pitchFamily="18" charset="0"/>
                            </a:rPr>
                            <m:t>𝑠</m:t>
                          </m:r>
                          <m:sSup>
                            <m:sSupPr>
                              <m:ctrlPr>
                                <a:rPr lang="en-US" sz="2800" b="0" i="1" smtClean="0">
                                  <a:solidFill>
                                    <a:schemeClr val="bg1"/>
                                  </a:solidFill>
                                  <a:latin typeface="Cambria Math" panose="02040503050406030204" pitchFamily="18" charset="0"/>
                                  <a:cs typeface="Times New Roman" panose="02020603050405020304" pitchFamily="18" charset="0"/>
                                </a:rPr>
                              </m:ctrlPr>
                            </m:sSupPr>
                            <m:e>
                              <m:r>
                                <a:rPr lang="en-US" sz="2800" b="0" i="1" smtClean="0">
                                  <a:solidFill>
                                    <a:schemeClr val="bg1"/>
                                  </a:solidFill>
                                  <a:latin typeface="Cambria Math" panose="02040503050406030204" pitchFamily="18" charset="0"/>
                                  <a:cs typeface="Times New Roman" panose="02020603050405020304" pitchFamily="18" charset="0"/>
                                </a:rPr>
                                <m:t>𝑜</m:t>
                              </m:r>
                            </m:e>
                            <m:sup>
                              <m:r>
                                <a:rPr lang="en-US" sz="2800" b="0" i="1" smtClean="0">
                                  <a:solidFill>
                                    <a:schemeClr val="bg1"/>
                                  </a:solidFill>
                                  <a:latin typeface="Cambria Math" panose="02040503050406030204" pitchFamily="18" charset="0"/>
                                  <a:cs typeface="Times New Roman" panose="02020603050405020304" pitchFamily="18" charset="0"/>
                                </a:rPr>
                                <m:t>′</m:t>
                              </m:r>
                            </m:sup>
                          </m:sSup>
                          <m:r>
                            <a:rPr lang="en-US" sz="2800" b="0" i="1" smtClean="0">
                              <a:solidFill>
                                <a:schemeClr val="bg1"/>
                              </a:solidFill>
                              <a:latin typeface="Cambria Math" panose="02040503050406030204" pitchFamily="18" charset="0"/>
                              <a:cs typeface="Times New Roman" panose="02020603050405020304" pitchFamily="18" charset="0"/>
                            </a:rPr>
                            <m:t>𝑟</m:t>
                          </m:r>
                        </m:sub>
                      </m:sSub>
                      <m:r>
                        <a:rPr lang="en-US" sz="2800" b="0" i="1" smtClean="0">
                          <a:solidFill>
                            <a:schemeClr val="bg1"/>
                          </a:solidFill>
                          <a:latin typeface="Cambria Math" panose="02040503050406030204" pitchFamily="18" charset="0"/>
                          <a:cs typeface="Times New Roman" panose="02020603050405020304" pitchFamily="18" charset="0"/>
                        </a:rPr>
                        <m:t>=</m:t>
                      </m:r>
                      <m:r>
                        <a:rPr lang="en-US" sz="2800" b="0" i="1" smtClean="0">
                          <a:solidFill>
                            <a:schemeClr val="bg1"/>
                          </a:solidFill>
                          <a:latin typeface="Cambria Math" panose="02040503050406030204" pitchFamily="18" charset="0"/>
                          <a:cs typeface="Times New Roman" panose="02020603050405020304" pitchFamily="18" charset="0"/>
                        </a:rPr>
                        <m:t>𝑙𝑠𝑖𝑛</m:t>
                      </m:r>
                      <m:r>
                        <a:rPr lang="en-US" sz="28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ru-RU" sz="28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2B04305-F45F-8A37-64B9-6AEE7DED89E2}"/>
                  </a:ext>
                </a:extLst>
              </p:cNvPr>
              <p:cNvSpPr txBox="1">
                <a:spLocks noRot="1" noChangeAspect="1" noMove="1" noResize="1" noEditPoints="1" noAdjustHandles="1" noChangeArrowheads="1" noChangeShapeType="1" noTextEdit="1"/>
              </p:cNvSpPr>
              <p:nvPr/>
            </p:nvSpPr>
            <p:spPr>
              <a:xfrm>
                <a:off x="409431" y="4377785"/>
                <a:ext cx="11491415" cy="1815882"/>
              </a:xfrm>
              <a:prstGeom prst="rect">
                <a:avLst/>
              </a:prstGeom>
              <a:blipFill>
                <a:blip r:embed="rId3"/>
                <a:stretch>
                  <a:fillRect l="-1061" t="-3356"/>
                </a:stretch>
              </a:blipFill>
            </p:spPr>
            <p:txBody>
              <a:bodyPr/>
              <a:lstStyle/>
              <a:p>
                <a:r>
                  <a:rPr lang="ru-RU">
                    <a:noFill/>
                  </a:rPr>
                  <a:t> </a:t>
                </a:r>
              </a:p>
            </p:txBody>
          </p:sp>
        </mc:Fallback>
      </mc:AlternateContent>
    </p:spTree>
    <p:extLst>
      <p:ext uri="{BB962C8B-B14F-4D97-AF65-F5344CB8AC3E}">
        <p14:creationId xmlns:p14="http://schemas.microsoft.com/office/powerpoint/2010/main" val="1505763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6704A5-6452-23F3-7C50-85596D867846}"/>
              </a:ext>
            </a:extLst>
          </p:cNvPr>
          <p:cNvSpPr>
            <a:spLocks noGrp="1"/>
          </p:cNvSpPr>
          <p:nvPr>
            <p:ph type="title"/>
          </p:nvPr>
        </p:nvSpPr>
        <p:spPr>
          <a:xfrm>
            <a:off x="677334" y="609600"/>
            <a:ext cx="8596668" cy="686937"/>
          </a:xfrm>
        </p:spPr>
        <p:txBody>
          <a:bodyPr>
            <a:normAutofit/>
          </a:bodyPr>
          <a:lstStyle/>
          <a:p>
            <a:pPr algn="ctr"/>
            <a:r>
              <a:rPr lang="sv-SE" sz="3200" b="1" dirty="0">
                <a:solidFill>
                  <a:schemeClr val="bg1"/>
                </a:solidFill>
                <a:latin typeface="Times New Roman" panose="02020603050405020304" pitchFamily="18" charset="0"/>
                <a:cs typeface="Times New Roman" panose="02020603050405020304" pitchFamily="18" charset="0"/>
              </a:rPr>
              <a:t>Nasosning uzatish harakati.</a:t>
            </a:r>
            <a:endParaRPr lang="ru-RU" sz="32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05500D5-5DB0-55FD-BAC0-C2A07B4C5845}"/>
              </a:ext>
            </a:extLst>
          </p:cNvPr>
          <p:cNvSpPr txBox="1"/>
          <p:nvPr/>
        </p:nvSpPr>
        <p:spPr>
          <a:xfrm>
            <a:off x="300251" y="1419367"/>
            <a:ext cx="11573302" cy="523220"/>
          </a:xfrm>
          <a:prstGeom prst="rect">
            <a:avLst/>
          </a:prstGeom>
          <a:noFill/>
        </p:spPr>
        <p:txBody>
          <a:bodyPr wrap="square">
            <a:spAutoFit/>
          </a:bodyPr>
          <a:lstStyle/>
          <a:p>
            <a:r>
              <a:rPr lang="sv-SE" sz="2800" dirty="0">
                <a:solidFill>
                  <a:schemeClr val="bg1"/>
                </a:solidFill>
                <a:latin typeface="Times New Roman" panose="02020603050405020304" pitchFamily="18" charset="0"/>
                <a:cs typeface="Times New Roman" panose="02020603050405020304" pitchFamily="18" charset="0"/>
              </a:rPr>
              <a:t>Nasosning haydash harakati ortiqcha bosim orqali ifodalanadi.</a:t>
            </a:r>
            <a:endParaRPr lang="ru-RU" sz="28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8E9C3E-E5F1-0F0A-0B8B-B003E2BAC498}"/>
                  </a:ext>
                </a:extLst>
              </p:cNvPr>
              <p:cNvSpPr txBox="1"/>
              <p:nvPr/>
            </p:nvSpPr>
            <p:spPr>
              <a:xfrm>
                <a:off x="4353353" y="2065417"/>
                <a:ext cx="247041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𝑃</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𝑎</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𝜌</m:t>
                      </m:r>
                      <m:r>
                        <a:rPr lang="en-US" sz="2800" b="0" i="1" smtClean="0">
                          <a:solidFill>
                            <a:schemeClr val="bg1"/>
                          </a:solidFill>
                          <a:latin typeface="Cambria Math" panose="02040503050406030204" pitchFamily="18" charset="0"/>
                          <a:ea typeface="Cambria Math" panose="02040503050406030204" pitchFamily="18" charset="0"/>
                        </a:rPr>
                        <m:t>𝑔h</m:t>
                      </m:r>
                    </m:oMath>
                  </m:oMathPara>
                </a14:m>
                <a:endParaRPr lang="ru-RU" sz="2800" dirty="0">
                  <a:solidFill>
                    <a:schemeClr val="bg1"/>
                  </a:solidFill>
                </a:endParaRPr>
              </a:p>
            </p:txBody>
          </p:sp>
        </mc:Choice>
        <mc:Fallback xmlns="">
          <p:sp>
            <p:nvSpPr>
              <p:cNvPr id="5" name="TextBox 4">
                <a:extLst>
                  <a:ext uri="{FF2B5EF4-FFF2-40B4-BE49-F238E27FC236}">
                    <a16:creationId xmlns:a16="http://schemas.microsoft.com/office/drawing/2014/main" id="{EC8E9C3E-E5F1-0F0A-0B8B-B003E2BAC498}"/>
                  </a:ext>
                </a:extLst>
              </p:cNvPr>
              <p:cNvSpPr txBox="1">
                <a:spLocks noRot="1" noChangeAspect="1" noMove="1" noResize="1" noEditPoints="1" noAdjustHandles="1" noChangeArrowheads="1" noChangeShapeType="1" noTextEdit="1"/>
              </p:cNvSpPr>
              <p:nvPr/>
            </p:nvSpPr>
            <p:spPr>
              <a:xfrm>
                <a:off x="4353353" y="2065417"/>
                <a:ext cx="2470416" cy="430887"/>
              </a:xfrm>
              <a:prstGeom prst="rect">
                <a:avLst/>
              </a:prstGeom>
              <a:blipFill>
                <a:blip r:embed="rId2"/>
                <a:stretch>
                  <a:fillRect/>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107FC134-596C-ABEE-192A-9BCE6698E09C}"/>
              </a:ext>
            </a:extLst>
          </p:cNvPr>
          <p:cNvSpPr txBox="1"/>
          <p:nvPr/>
        </p:nvSpPr>
        <p:spPr>
          <a:xfrm>
            <a:off x="300251" y="2496304"/>
            <a:ext cx="8973752" cy="523220"/>
          </a:xfrm>
          <a:prstGeom prst="rect">
            <a:avLst/>
          </a:prstGeom>
          <a:noFill/>
        </p:spPr>
        <p:txBody>
          <a:bodyPr wrap="square">
            <a:spAutoFit/>
          </a:bodyPr>
          <a:lstStyle/>
          <a:p>
            <a:r>
              <a:rPr lang="sv-SE" sz="2800" dirty="0">
                <a:solidFill>
                  <a:schemeClr val="bg1"/>
                </a:solidFill>
                <a:latin typeface="Times New Roman" panose="02020603050405020304" pitchFamily="18" charset="0"/>
                <a:cs typeface="Times New Roman" panose="02020603050405020304" pitchFamily="18" charset="0"/>
              </a:rPr>
              <a:t>Tenglamaga asoslanib quyidagi tenglamani hosil qilamiz.</a:t>
            </a:r>
            <a:endParaRPr lang="ru-RU" sz="28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611AC5-C1F5-47E7-2455-96ECFED2283C}"/>
                  </a:ext>
                </a:extLst>
              </p:cNvPr>
              <p:cNvSpPr txBox="1"/>
              <p:nvPr/>
            </p:nvSpPr>
            <p:spPr>
              <a:xfrm rot="10800000" flipV="1">
                <a:off x="300251" y="3132158"/>
                <a:ext cx="3930558" cy="882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h</m:t>
                          </m:r>
                        </m:e>
                        <m:sub>
                          <m:r>
                            <a:rPr lang="en-US" sz="2800" b="0" i="1" smtClean="0">
                              <a:solidFill>
                                <a:schemeClr val="bg1"/>
                              </a:solidFill>
                              <a:latin typeface="Cambria Math" panose="02040503050406030204" pitchFamily="18" charset="0"/>
                            </a:rPr>
                            <m:t>𝑚</m:t>
                          </m:r>
                        </m:sub>
                      </m:sSub>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𝑎</m:t>
                              </m:r>
                            </m:sub>
                          </m:sSub>
                        </m:num>
                        <m:den>
                          <m:r>
                            <a:rPr lang="en-US" sz="2800" b="0" i="1" smtClean="0">
                              <a:solidFill>
                                <a:schemeClr val="bg1"/>
                              </a:solidFill>
                              <a:latin typeface="Cambria Math" panose="02040503050406030204" pitchFamily="18" charset="0"/>
                              <a:ea typeface="Cambria Math" panose="02040503050406030204" pitchFamily="18" charset="0"/>
                            </a:rPr>
                            <m:t>𝜌</m:t>
                          </m:r>
                          <m:r>
                            <a:rPr lang="en-US" sz="2800" b="0" i="1" smtClean="0">
                              <a:solidFill>
                                <a:schemeClr val="bg1"/>
                              </a:solidFill>
                              <a:latin typeface="Cambria Math" panose="02040503050406030204" pitchFamily="18" charset="0"/>
                              <a:ea typeface="Cambria Math" panose="02040503050406030204" pitchFamily="18" charset="0"/>
                            </a:rPr>
                            <m:t>𝑔</m:t>
                          </m:r>
                        </m:den>
                      </m:f>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𝑚</m:t>
                              </m:r>
                            </m:sub>
                          </m:sSub>
                        </m:num>
                        <m:den>
                          <m:r>
                            <a:rPr lang="en-US" sz="2800" b="0" i="1" smtClean="0">
                              <a:solidFill>
                                <a:schemeClr val="bg1"/>
                              </a:solidFill>
                              <a:latin typeface="Cambria Math" panose="02040503050406030204" pitchFamily="18" charset="0"/>
                              <a:ea typeface="Cambria Math" panose="02040503050406030204" pitchFamily="18" charset="0"/>
                            </a:rPr>
                            <m:t>𝜌</m:t>
                          </m:r>
                          <m:r>
                            <a:rPr lang="en-US" sz="2800" b="0" i="1" smtClean="0">
                              <a:solidFill>
                                <a:schemeClr val="bg1"/>
                              </a:solidFill>
                              <a:latin typeface="Cambria Math" panose="02040503050406030204" pitchFamily="18" charset="0"/>
                              <a:ea typeface="Cambria Math" panose="02040503050406030204" pitchFamily="18" charset="0"/>
                            </a:rPr>
                            <m:t>𝑔</m:t>
                          </m:r>
                        </m:den>
                      </m:f>
                    </m:oMath>
                  </m:oMathPara>
                </a14:m>
                <a:endParaRPr lang="ru-RU" dirty="0">
                  <a:solidFill>
                    <a:schemeClr val="bg1"/>
                  </a:solidFill>
                </a:endParaRPr>
              </a:p>
            </p:txBody>
          </p:sp>
        </mc:Choice>
        <mc:Fallback xmlns="">
          <p:sp>
            <p:nvSpPr>
              <p:cNvPr id="8" name="TextBox 7">
                <a:extLst>
                  <a:ext uri="{FF2B5EF4-FFF2-40B4-BE49-F238E27FC236}">
                    <a16:creationId xmlns:a16="http://schemas.microsoft.com/office/drawing/2014/main" id="{3B611AC5-C1F5-47E7-2455-96ECFED2283C}"/>
                  </a:ext>
                </a:extLst>
              </p:cNvPr>
              <p:cNvSpPr txBox="1">
                <a:spLocks noRot="1" noChangeAspect="1" noMove="1" noResize="1" noEditPoints="1" noAdjustHandles="1" noChangeArrowheads="1" noChangeShapeType="1" noTextEdit="1"/>
              </p:cNvSpPr>
              <p:nvPr/>
            </p:nvSpPr>
            <p:spPr>
              <a:xfrm rot="10800000" flipV="1">
                <a:off x="300251" y="3132158"/>
                <a:ext cx="3930558" cy="882165"/>
              </a:xfrm>
              <a:prstGeom prst="rect">
                <a:avLst/>
              </a:prstGeom>
              <a:blipFill>
                <a:blip r:embed="rId3"/>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18DDE298-62CC-F74E-7030-59064094EFD4}"/>
              </a:ext>
            </a:extLst>
          </p:cNvPr>
          <p:cNvSpPr txBox="1"/>
          <p:nvPr/>
        </p:nvSpPr>
        <p:spPr>
          <a:xfrm>
            <a:off x="4230809" y="3132158"/>
            <a:ext cx="7660941" cy="1569660"/>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P-</a:t>
            </a:r>
            <a:r>
              <a:rPr lang="en-US" sz="2400" dirty="0" err="1">
                <a:solidFill>
                  <a:schemeClr val="bg1"/>
                </a:solidFill>
                <a:latin typeface="Times New Roman" panose="02020603050405020304" pitchFamily="18" charset="0"/>
                <a:cs typeface="Times New Roman" panose="02020603050405020304" pitchFamily="18" charset="0"/>
              </a:rPr>
              <a:t>suyuqlikning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nasosdagi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absolyut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bosimi</a:t>
            </a:r>
            <a:r>
              <a:rPr lang="en-US" sz="2400" dirty="0">
                <a:solidFill>
                  <a:schemeClr val="bg1"/>
                </a:solidFill>
                <a:latin typeface="Times New Roman" panose="02020603050405020304" pitchFamily="18" charset="0"/>
                <a:cs typeface="Times New Roman" panose="02020603050405020304" pitchFamily="18" charset="0"/>
              </a:rPr>
              <a:t>; N/m</a:t>
            </a:r>
            <a:r>
              <a:rPr lang="en-US" sz="2400" baseline="30000" dirty="0">
                <a:solidFill>
                  <a:schemeClr val="bg1"/>
                </a:solidFill>
                <a:latin typeface="Times New Roman" panose="02020603050405020304" pitchFamily="18" charset="0"/>
                <a:cs typeface="Times New Roman" panose="02020603050405020304" pitchFamily="18" charset="0"/>
              </a:rPr>
              <a:t>2</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a:solidFill>
                  <a:schemeClr val="bg1"/>
                </a:solidFill>
                <a:latin typeface="Times New Roman" panose="02020603050405020304" pitchFamily="18" charset="0"/>
                <a:cs typeface="Times New Roman" panose="02020603050405020304" pitchFamily="18" charset="0"/>
              </a:rPr>
              <a:t>P</a:t>
            </a:r>
            <a:r>
              <a:rPr lang="en-US" sz="2400" baseline="-25000" dirty="0">
                <a:solidFill>
                  <a:schemeClr val="bg1"/>
                </a:solidFill>
                <a:latin typeface="Times New Roman" panose="02020603050405020304" pitchFamily="18" charset="0"/>
                <a:cs typeface="Times New Roman" panose="02020603050405020304" pitchFamily="18" charset="0"/>
              </a:rPr>
              <a:t>a</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atmosfera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bosimi</a:t>
            </a:r>
            <a:r>
              <a:rPr lang="en-US" sz="2400" dirty="0">
                <a:solidFill>
                  <a:schemeClr val="bg1"/>
                </a:solidFill>
                <a:latin typeface="Times New Roman" panose="02020603050405020304" pitchFamily="18" charset="0"/>
                <a:cs typeface="Times New Roman" panose="02020603050405020304" pitchFamily="18" charset="0"/>
              </a:rPr>
              <a:t>; N/m</a:t>
            </a:r>
            <a:r>
              <a:rPr lang="en-US" sz="2400" baseline="30000" dirty="0">
                <a:solidFill>
                  <a:schemeClr val="bg1"/>
                </a:solidFill>
                <a:latin typeface="Times New Roman" panose="02020603050405020304" pitchFamily="18" charset="0"/>
                <a:cs typeface="Times New Roman" panose="02020603050405020304" pitchFamily="18" charset="0"/>
              </a:rPr>
              <a:t>2</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a:solidFill>
                  <a:schemeClr val="bg1"/>
                </a:solidFill>
                <a:latin typeface="Times New Roman" panose="02020603050405020304" pitchFamily="18" charset="0"/>
                <a:cs typeface="Times New Roman" panose="02020603050405020304" pitchFamily="18" charset="0"/>
              </a:rPr>
              <a:t>P</a:t>
            </a:r>
            <a:r>
              <a:rPr lang="en-US" sz="2400" baseline="-25000" dirty="0">
                <a:solidFill>
                  <a:schemeClr val="bg1"/>
                </a:solidFill>
                <a:latin typeface="Times New Roman" panose="02020603050405020304" pitchFamily="18" charset="0"/>
                <a:cs typeface="Times New Roman" panose="02020603050405020304" pitchFamily="18" charset="0"/>
              </a:rPr>
              <a:t>m</a:t>
            </a:r>
            <a:r>
              <a:rPr lang="en-US" sz="2400" dirty="0">
                <a:solidFill>
                  <a:schemeClr val="bg1"/>
                </a:solidFill>
                <a:latin typeface="Times New Roman" panose="02020603050405020304" pitchFamily="18" charset="0"/>
                <a:cs typeface="Times New Roman" panose="02020603050405020304" pitchFamily="18" charset="0"/>
              </a:rPr>
              <a:t>=P-P</a:t>
            </a:r>
            <a:r>
              <a:rPr lang="en-US" sz="2400" baseline="-25000" dirty="0">
                <a:solidFill>
                  <a:schemeClr val="bg1"/>
                </a:solidFill>
                <a:latin typeface="Times New Roman" panose="02020603050405020304" pitchFamily="18" charset="0"/>
                <a:cs typeface="Times New Roman" panose="02020603050405020304" pitchFamily="18" charset="0"/>
              </a:rPr>
              <a:t>a</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manometrik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bosim</a:t>
            </a:r>
            <a:r>
              <a:rPr lang="en-US" sz="2400" dirty="0">
                <a:solidFill>
                  <a:schemeClr val="bg1"/>
                </a:solidFill>
                <a:latin typeface="Times New Roman" panose="02020603050405020304" pitchFamily="18" charset="0"/>
                <a:cs typeface="Times New Roman" panose="02020603050405020304" pitchFamily="18" charset="0"/>
              </a:rPr>
              <a:t>; N/m</a:t>
            </a:r>
            <a:r>
              <a:rPr lang="en-US" sz="2400" baseline="30000" dirty="0">
                <a:solidFill>
                  <a:schemeClr val="bg1"/>
                </a:solidFill>
                <a:latin typeface="Times New Roman" panose="02020603050405020304" pitchFamily="18" charset="0"/>
                <a:cs typeface="Times New Roman" panose="02020603050405020304" pitchFamily="18" charset="0"/>
              </a:rPr>
              <a:t>2</a:t>
            </a:r>
            <a:r>
              <a:rPr lang="en-US" sz="2400" dirty="0">
                <a:solidFill>
                  <a:schemeClr val="bg1"/>
                </a:solidFill>
                <a:latin typeface="Times New Roman" panose="02020603050405020304" pitchFamily="18" charset="0"/>
                <a:cs typeface="Times New Roman" panose="02020603050405020304" pitchFamily="18" charset="0"/>
              </a:rPr>
              <a:t>,</a:t>
            </a:r>
          </a:p>
          <a:p>
            <a:r>
              <a:rPr lang="el-GR" sz="2400" dirty="0">
                <a:solidFill>
                  <a:schemeClr val="bg1"/>
                </a:solidFill>
                <a:latin typeface="Times New Roman" panose="02020603050405020304" pitchFamily="18" charset="0"/>
                <a:cs typeface="Times New Roman" panose="02020603050405020304" pitchFamily="18" charset="0"/>
              </a:rPr>
              <a:t>ρ</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uzatilayotgan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suyuqlikning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zichligi</a:t>
            </a:r>
            <a:r>
              <a:rPr lang="en-US" sz="2400" dirty="0">
                <a:solidFill>
                  <a:schemeClr val="bg1"/>
                </a:solidFill>
                <a:latin typeface="Times New Roman" panose="02020603050405020304" pitchFamily="18" charset="0"/>
                <a:cs typeface="Times New Roman" panose="02020603050405020304" pitchFamily="18" charset="0"/>
              </a:rPr>
              <a:t>; kg/m</a:t>
            </a:r>
            <a:r>
              <a:rPr lang="en-US" sz="2400" baseline="30000" dirty="0">
                <a:solidFill>
                  <a:schemeClr val="bg1"/>
                </a:solidFill>
                <a:latin typeface="Times New Roman" panose="02020603050405020304" pitchFamily="18" charset="0"/>
                <a:cs typeface="Times New Roman" panose="02020603050405020304" pitchFamily="18" charset="0"/>
              </a:rPr>
              <a:t>3</a:t>
            </a:r>
            <a:r>
              <a:rPr lang="en-US" sz="2400" dirty="0">
                <a:solidFill>
                  <a:schemeClr val="bg1"/>
                </a:solidFill>
                <a:latin typeface="Times New Roman" panose="02020603050405020304" pitchFamily="18" charset="0"/>
                <a:cs typeface="Times New Roman" panose="02020603050405020304" pitchFamily="18" charset="0"/>
              </a:rPr>
              <a:t>.</a:t>
            </a:r>
            <a:endParaRPr lang="ru-RU" sz="24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8A636C5-B864-ECAE-DDB9-B6EB3BF12A67}"/>
              </a:ext>
            </a:extLst>
          </p:cNvPr>
          <p:cNvSpPr txBox="1"/>
          <p:nvPr/>
        </p:nvSpPr>
        <p:spPr>
          <a:xfrm>
            <a:off x="436728" y="5152673"/>
            <a:ext cx="11455022" cy="1384995"/>
          </a:xfrm>
          <a:prstGeom prst="rect">
            <a:avLst/>
          </a:prstGeom>
          <a:noFill/>
        </p:spPr>
        <p:txBody>
          <a:bodyPr wrap="square">
            <a:spAutoFit/>
          </a:bodyPr>
          <a:lstStyle/>
          <a:p>
            <a:r>
              <a:rPr lang="sv-SE" sz="2800" dirty="0">
                <a:solidFill>
                  <a:schemeClr val="bg1"/>
                </a:solidFill>
                <a:latin typeface="Times New Roman" panose="02020603050405020304" pitchFamily="18" charset="0"/>
                <a:cs typeface="Times New Roman" panose="02020603050405020304" pitchFamily="18" charset="0"/>
              </a:rPr>
              <a:t>Ushbu tenglamadan kelib chiqadiki berilgan suyuqlikda har bir hosil bo’lgan P bosimga aniq h suyuqlik balandligi mavjud, bu kattalik bosimni aniqlaydi va </a:t>
            </a:r>
            <a:r>
              <a:rPr lang="sv-SE" sz="2800" b="1" dirty="0">
                <a:solidFill>
                  <a:schemeClr val="bg1"/>
                </a:solidFill>
                <a:latin typeface="Times New Roman" panose="02020603050405020304" pitchFamily="18" charset="0"/>
                <a:cs typeface="Times New Roman" panose="02020603050405020304" pitchFamily="18" charset="0"/>
              </a:rPr>
              <a:t>napor</a:t>
            </a:r>
            <a:r>
              <a:rPr lang="sv-SE" sz="2800" dirty="0">
                <a:solidFill>
                  <a:schemeClr val="bg1"/>
                </a:solidFill>
                <a:latin typeface="Times New Roman" panose="02020603050405020304" pitchFamily="18" charset="0"/>
                <a:cs typeface="Times New Roman" panose="02020603050405020304" pitchFamily="18" charset="0"/>
              </a:rPr>
              <a:t> deb ataladi.</a:t>
            </a:r>
            <a:endParaRPr lang="ru-RU"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849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FFAFE5-34F5-7C0E-424B-5A5D7701BE42}"/>
              </a:ext>
            </a:extLst>
          </p:cNvPr>
          <p:cNvSpPr>
            <a:spLocks noGrp="1"/>
          </p:cNvSpPr>
          <p:nvPr>
            <p:ph type="title"/>
          </p:nvPr>
        </p:nvSpPr>
        <p:spPr>
          <a:xfrm>
            <a:off x="696036" y="504968"/>
            <a:ext cx="8577966" cy="805217"/>
          </a:xfrm>
        </p:spPr>
        <p:txBody>
          <a:bodyPr/>
          <a:lstStyle/>
          <a:p>
            <a:pPr algn="ctr"/>
            <a:r>
              <a:rPr lang="sv-SE" dirty="0">
                <a:solidFill>
                  <a:schemeClr val="bg1"/>
                </a:solidFill>
              </a:rPr>
              <a:t>Nazorat savollari.</a:t>
            </a:r>
            <a:endParaRPr lang="ru-RU" dirty="0"/>
          </a:p>
        </p:txBody>
      </p:sp>
      <p:sp>
        <p:nvSpPr>
          <p:cNvPr id="4" name="TextBox 3">
            <a:extLst>
              <a:ext uri="{FF2B5EF4-FFF2-40B4-BE49-F238E27FC236}">
                <a16:creationId xmlns:a16="http://schemas.microsoft.com/office/drawing/2014/main" id="{6043B392-4DDB-9B8A-AFE2-C509E2461218}"/>
              </a:ext>
            </a:extLst>
          </p:cNvPr>
          <p:cNvSpPr txBox="1"/>
          <p:nvPr/>
        </p:nvSpPr>
        <p:spPr>
          <a:xfrm>
            <a:off x="808979" y="1310185"/>
            <a:ext cx="8465023" cy="1815882"/>
          </a:xfrm>
          <a:prstGeom prst="rect">
            <a:avLst/>
          </a:prstGeom>
          <a:noFill/>
        </p:spPr>
        <p:txBody>
          <a:bodyPr wrap="square">
            <a:spAutoFit/>
          </a:bodyPr>
          <a:lstStyle/>
          <a:p>
            <a:pPr marL="514350" indent="-514350">
              <a:buAutoNum type="arabicPeriod"/>
            </a:pPr>
            <a:r>
              <a:rPr lang="sv-SE" sz="2800" dirty="0">
                <a:solidFill>
                  <a:schemeClr val="bg1"/>
                </a:solidFill>
                <a:latin typeface="Times New Roman" panose="02020603050405020304" pitchFamily="18" charset="0"/>
                <a:cs typeface="Times New Roman" panose="02020603050405020304" pitchFamily="18" charset="0"/>
              </a:rPr>
              <a:t>Nasos nima? </a:t>
            </a:r>
          </a:p>
          <a:p>
            <a:pPr marL="514350" indent="-514350">
              <a:buAutoNum type="arabicPeriod"/>
            </a:pPr>
            <a:r>
              <a:rPr lang="sv-SE" sz="2800" dirty="0">
                <a:solidFill>
                  <a:schemeClr val="bg1"/>
                </a:solidFill>
                <a:latin typeface="Times New Roman" panose="02020603050405020304" pitchFamily="18" charset="0"/>
                <a:cs typeface="Times New Roman" panose="02020603050405020304" pitchFamily="18" charset="0"/>
              </a:rPr>
              <a:t>Nasosning so’rish harakati nimadan iborat? </a:t>
            </a:r>
          </a:p>
          <a:p>
            <a:pPr marL="514350" indent="-514350">
              <a:buAutoNum type="arabicPeriod"/>
            </a:pPr>
            <a:r>
              <a:rPr lang="sv-SE" sz="2800" dirty="0">
                <a:solidFill>
                  <a:schemeClr val="bg1"/>
                </a:solidFill>
                <a:latin typeface="Times New Roman" panose="02020603050405020304" pitchFamily="18" charset="0"/>
                <a:cs typeface="Times New Roman" panose="02020603050405020304" pitchFamily="18" charset="0"/>
              </a:rPr>
              <a:t>Nasosning uzatish harakati nimadan iborat? </a:t>
            </a:r>
          </a:p>
          <a:p>
            <a:pPr marL="514350" indent="-514350">
              <a:buAutoNum type="arabicPeriod"/>
            </a:pPr>
            <a:r>
              <a:rPr lang="sv-SE" sz="2800" dirty="0">
                <a:solidFill>
                  <a:schemeClr val="bg1"/>
                </a:solidFill>
                <a:latin typeface="Times New Roman" panose="02020603050405020304" pitchFamily="18" charset="0"/>
                <a:cs typeface="Times New Roman" panose="02020603050405020304" pitchFamily="18" charset="0"/>
              </a:rPr>
              <a:t>Nasosning ishlash prinsipini so'zlab bering ?</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5" name="Заголовок 1">
            <a:extLst>
              <a:ext uri="{FF2B5EF4-FFF2-40B4-BE49-F238E27FC236}">
                <a16:creationId xmlns:a16="http://schemas.microsoft.com/office/drawing/2014/main" id="{8CAE98BC-4D5B-6B6C-0424-BEC3C9140689}"/>
              </a:ext>
            </a:extLst>
          </p:cNvPr>
          <p:cNvSpPr txBox="1">
            <a:spLocks/>
          </p:cNvSpPr>
          <p:nvPr/>
        </p:nvSpPr>
        <p:spPr>
          <a:xfrm>
            <a:off x="848436" y="657368"/>
            <a:ext cx="8577966" cy="8052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ru-RU" dirty="0"/>
          </a:p>
        </p:txBody>
      </p:sp>
    </p:spTree>
    <p:extLst>
      <p:ext uri="{BB962C8B-B14F-4D97-AF65-F5344CB8AC3E}">
        <p14:creationId xmlns:p14="http://schemas.microsoft.com/office/powerpoint/2010/main" val="219370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18DB77-7105-382D-0947-12DF999E942D}"/>
              </a:ext>
            </a:extLst>
          </p:cNvPr>
          <p:cNvSpPr>
            <a:spLocks noGrp="1"/>
          </p:cNvSpPr>
          <p:nvPr>
            <p:ph type="title"/>
          </p:nvPr>
        </p:nvSpPr>
        <p:spPr>
          <a:xfrm>
            <a:off x="677333" y="152400"/>
            <a:ext cx="8596668" cy="762000"/>
          </a:xfrm>
        </p:spPr>
        <p:txBody>
          <a:bodyPr>
            <a:normAutofit/>
          </a:bodyPr>
          <a:lstStyle/>
          <a:p>
            <a:pPr algn="ctr"/>
            <a:r>
              <a:rPr lang="en-US" dirty="0" err="1">
                <a:solidFill>
                  <a:schemeClr val="bg1"/>
                </a:solidFill>
              </a:rPr>
              <a:t>Nasoslar</a:t>
            </a:r>
            <a:r>
              <a:rPr lang="en-US" dirty="0">
                <a:solidFill>
                  <a:schemeClr val="bg1"/>
                </a:solidFill>
              </a:rPr>
              <a:t> </a:t>
            </a:r>
            <a:r>
              <a:rPr lang="en-US" dirty="0" err="1">
                <a:solidFill>
                  <a:schemeClr val="bg1"/>
                </a:solidFill>
              </a:rPr>
              <a:t>yaratilish</a:t>
            </a:r>
            <a:r>
              <a:rPr lang="en-US" dirty="0">
                <a:solidFill>
                  <a:schemeClr val="bg1"/>
                </a:solidFill>
              </a:rPr>
              <a:t> </a:t>
            </a:r>
            <a:r>
              <a:rPr lang="en-US" dirty="0" err="1">
                <a:solidFill>
                  <a:schemeClr val="bg1"/>
                </a:solidFill>
              </a:rPr>
              <a:t>tarixi</a:t>
            </a:r>
            <a:r>
              <a:rPr lang="en-US" dirty="0">
                <a:solidFill>
                  <a:schemeClr val="bg1"/>
                </a:solidFill>
              </a:rPr>
              <a:t>. </a:t>
            </a:r>
            <a:endParaRPr lang="ru-RU" dirty="0">
              <a:solidFill>
                <a:schemeClr val="bg1"/>
              </a:solidFill>
            </a:endParaRPr>
          </a:p>
        </p:txBody>
      </p:sp>
      <p:sp>
        <p:nvSpPr>
          <p:cNvPr id="4" name="Подзаголовок 3">
            <a:extLst>
              <a:ext uri="{FF2B5EF4-FFF2-40B4-BE49-F238E27FC236}">
                <a16:creationId xmlns:a16="http://schemas.microsoft.com/office/drawing/2014/main" id="{8984D0FA-62B7-8F6D-D2FB-03DABC84D08C}"/>
              </a:ext>
            </a:extLst>
          </p:cNvPr>
          <p:cNvSpPr>
            <a:spLocks noGrp="1"/>
          </p:cNvSpPr>
          <p:nvPr>
            <p:ph idx="1"/>
          </p:nvPr>
        </p:nvSpPr>
        <p:spPr>
          <a:xfrm>
            <a:off x="320566" y="914401"/>
            <a:ext cx="8161282" cy="5502166"/>
          </a:xfrm>
        </p:spPr>
        <p:txBody>
          <a:bodyPr>
            <a:normAutofit fontScale="85000" lnSpcReduction="10000"/>
          </a:bodyPr>
          <a:lstStyle/>
          <a:p>
            <a:pPr indent="355600" algn="just"/>
            <a:r>
              <a:rPr lang="sv-SE" sz="2800" dirty="0">
                <a:solidFill>
                  <a:schemeClr val="bg1"/>
                </a:solidFill>
                <a:latin typeface="Times New Roman" panose="02020603050405020304" pitchFamily="18" charset="0"/>
                <a:cs typeface="Times New Roman" panose="02020603050405020304" pitchFamily="18" charset="0"/>
              </a:rPr>
              <a:t>Suv uzatish mashinalarini yaratilishi o’zoq o‘tmishli tarixga ega. Odam yoki hayvon kuchi bilan harakatga keltiriladigan chig’ir va noriya deb nomlangan suv uzatish mashinalari eramizdan ming yillar avval Misrda qo‘llangan. </a:t>
            </a:r>
          </a:p>
          <a:p>
            <a:pPr indent="355600" algn="just"/>
            <a:r>
              <a:rPr lang="sv-SE" sz="2800" dirty="0">
                <a:solidFill>
                  <a:schemeClr val="bg1"/>
                </a:solidFill>
                <a:latin typeface="Times New Roman" panose="02020603050405020304" pitchFamily="18" charset="0"/>
                <a:cs typeface="Times New Roman" panose="02020603050405020304" pitchFamily="18" charset="0"/>
              </a:rPr>
              <a:t>Suyuqlik harakatini mexanik harakatga aylantirib, cho‘michlari yordamida suvni ko‘taruvchi charxpalak O‘rta Osiyo, Hindiston, Xitoyda qadim zamonlarda ekinlarni sug‘orishda qo‘llangan va hozirgi kungacha yetib kelgan.</a:t>
            </a:r>
          </a:p>
          <a:p>
            <a:pPr algn="just"/>
            <a:r>
              <a:rPr lang="en-US" sz="2800" dirty="0" err="1">
                <a:solidFill>
                  <a:schemeClr val="bg1"/>
                </a:solidFill>
                <a:latin typeface="Times New Roman" panose="02020603050405020304" pitchFamily="18" charset="0"/>
                <a:cs typeface="Times New Roman" panose="02020603050405020304" pitchFamily="18" charset="0"/>
              </a:rPr>
              <a:t>Oddiy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tuzilishdagi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nasoslar</a:t>
            </a:r>
            <a:r>
              <a:rPr lang="en-US" sz="2800" dirty="0">
                <a:solidFill>
                  <a:schemeClr val="bg1"/>
                </a:solidFill>
                <a:latin typeface="Times New Roman" panose="02020603050405020304" pitchFamily="18" charset="0"/>
                <a:cs typeface="Times New Roman" panose="02020603050405020304" pitchFamily="18" charset="0"/>
              </a:rPr>
              <a:t> IV </a:t>
            </a:r>
            <a:r>
              <a:rPr lang="en-US" sz="2800" dirty="0" err="1">
                <a:solidFill>
                  <a:schemeClr val="bg1"/>
                </a:solidFill>
                <a:latin typeface="Times New Roman" panose="02020603050405020304" pitchFamily="18" charset="0"/>
                <a:cs typeface="Times New Roman" panose="02020603050405020304" pitchFamily="18" charset="0"/>
              </a:rPr>
              <a:t>asrda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Aristotel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davrida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qo’llanilgan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bo’lib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ular</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daraxt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tanasidan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parmalanib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tayyorlanib</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odam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hayvon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kuchi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yordamida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harakatga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keltirilgan</a:t>
            </a:r>
            <a:r>
              <a:rPr lang="en-US" sz="2800" dirty="0">
                <a:solidFill>
                  <a:schemeClr val="bg1"/>
                </a:solidFill>
                <a:latin typeface="Times New Roman" panose="02020603050405020304" pitchFamily="18" charset="0"/>
                <a:cs typeface="Times New Roman" panose="02020603050405020304" pitchFamily="18" charset="0"/>
              </a:rPr>
              <a:t>.</a:t>
            </a:r>
            <a:endParaRPr lang="ru-RU" sz="28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Минни Чархпалак - YouTube">
            <a:extLst>
              <a:ext uri="{FF2B5EF4-FFF2-40B4-BE49-F238E27FC236}">
                <a16:creationId xmlns:a16="http://schemas.microsoft.com/office/drawing/2014/main" id="{C68D1D1A-BABB-9474-B592-EAB49F05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7616" y="914400"/>
            <a:ext cx="3243818" cy="5502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51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51B0DFEE-BF29-DD61-F3A5-96430BD28A2D}"/>
              </a:ext>
            </a:extLst>
          </p:cNvPr>
          <p:cNvSpPr>
            <a:spLocks noGrp="1"/>
          </p:cNvSpPr>
          <p:nvPr>
            <p:ph type="title"/>
          </p:nvPr>
        </p:nvSpPr>
        <p:spPr>
          <a:xfrm>
            <a:off x="677334" y="204257"/>
            <a:ext cx="11225632" cy="2333991"/>
          </a:xfrm>
        </p:spPr>
        <p:txBody>
          <a:bodyPr anchor="t">
            <a:normAutofit/>
          </a:bodyPr>
          <a:lstStyle/>
          <a:p>
            <a:pPr indent="361950" algn="just"/>
            <a:r>
              <a:rPr lang="sv-SE" sz="2800" cap="none" dirty="0">
                <a:solidFill>
                  <a:schemeClr val="bg1"/>
                </a:solidFill>
                <a:latin typeface="Times New Roman" panose="02020603050405020304" pitchFamily="18" charset="0"/>
                <a:cs typeface="Times New Roman" panose="02020603050405020304" pitchFamily="18" charset="0"/>
              </a:rPr>
              <a:t>Markazdan qochma nasosning birinchi shaklini italiyalik </a:t>
            </a:r>
            <a:r>
              <a:rPr lang="en-US" sz="2800" cap="none" dirty="0">
                <a:solidFill>
                  <a:schemeClr val="bg1"/>
                </a:solidFill>
                <a:latin typeface="Times New Roman" panose="02020603050405020304" pitchFamily="18" charset="0"/>
                <a:cs typeface="Times New Roman" panose="02020603050405020304" pitchFamily="18" charset="0"/>
              </a:rPr>
              <a:t>D</a:t>
            </a:r>
            <a:r>
              <a:rPr lang="sv-SE" sz="2800" cap="none" dirty="0">
                <a:solidFill>
                  <a:schemeClr val="bg1"/>
                </a:solidFill>
                <a:latin typeface="Times New Roman" panose="02020603050405020304" pitchFamily="18" charset="0"/>
                <a:cs typeface="Times New Roman" panose="02020603050405020304" pitchFamily="18" charset="0"/>
              </a:rPr>
              <a:t>jiovanni jordan ixtiro qilgan bo’lsa, 1703-yilda devani papin uning eng sodda konstruksiyasini tayyorlagan. O‘zbekistonda XX asrning boshlarida kichik neft dvigatellari bilan harakatga keltiradigan nasos qurilmalari mavjud bo’lgan. </a:t>
            </a:r>
            <a:endParaRPr lang="ru-RU" sz="3200" cap="none" dirty="0">
              <a:solidFill>
                <a:schemeClr val="bg1"/>
              </a:solidFill>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05020D5B-3E88-7E0E-9B74-804B4B7DB49F}"/>
              </a:ext>
            </a:extLst>
          </p:cNvPr>
          <p:cNvSpPr>
            <a:spLocks noGrp="1"/>
          </p:cNvSpPr>
          <p:nvPr>
            <p:ph type="body" sz="half" idx="2"/>
          </p:nvPr>
        </p:nvSpPr>
        <p:spPr>
          <a:xfrm>
            <a:off x="677332" y="2538248"/>
            <a:ext cx="11225631" cy="4115495"/>
          </a:xfrm>
        </p:spPr>
        <p:txBody>
          <a:bodyPr>
            <a:normAutofit fontScale="92500" lnSpcReduction="10000"/>
          </a:bodyPr>
          <a:lstStyle/>
          <a:p>
            <a:pPr indent="361950" algn="just"/>
            <a:r>
              <a:rPr lang="sv-SE" sz="2800" dirty="0">
                <a:solidFill>
                  <a:schemeClr val="bg1"/>
                </a:solidFill>
                <a:latin typeface="Times New Roman" panose="02020603050405020304" pitchFamily="18" charset="0"/>
                <a:cs typeface="Times New Roman" panose="02020603050405020304" pitchFamily="18" charset="0"/>
              </a:rPr>
              <a:t>1930-yillarda T. A. Kolpakova rahbarligida respublikamizda traktor dvigatellari bilan harakatlanuvchi oddiy nasos qurilmalarini loyihalash, qurish va tadqiqot qilish ishlari amalga oshirildi.</a:t>
            </a:r>
          </a:p>
          <a:p>
            <a:pPr indent="361950" algn="just"/>
            <a:r>
              <a:rPr lang="sv-SE" sz="3000" dirty="0">
                <a:solidFill>
                  <a:schemeClr val="bg1"/>
                </a:solidFill>
                <a:latin typeface="Times New Roman" panose="02020603050405020304" pitchFamily="18" charset="0"/>
                <a:cs typeface="Times New Roman" panose="02020603050405020304" pitchFamily="18" charset="0"/>
              </a:rPr>
              <a:t>Respublikamiz sug'orish tizimlaridagi ba’zi ulkan, katta va o‘rtacha nasos stansiyalarning texnik ko'rsatkichlari 1.1 - jadvalda keltirilgan bo’lib, ularning eng yirik va noyoblariga quyidagilarni keltirish mumkin: </a:t>
            </a:r>
          </a:p>
          <a:p>
            <a:pPr indent="361950" algn="just"/>
            <a:r>
              <a:rPr lang="sv-SE" sz="3000" dirty="0">
                <a:solidFill>
                  <a:schemeClr val="bg1"/>
                </a:solidFill>
                <a:latin typeface="Times New Roman" panose="02020603050405020304" pitchFamily="18" charset="0"/>
                <a:cs typeface="Times New Roman" panose="02020603050405020304" pitchFamily="18" charset="0"/>
              </a:rPr>
              <a:t>- Qarshi magistral kanalidagi 6 pog‘onali nasos stansiyalar: suv haydashi Q=195 mVs, umumiy bosimi H=140 m, umumiy quvvati N=450 mVt; </a:t>
            </a:r>
            <a:endParaRPr lang="ru-RU"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8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1471B7-D5C4-BD11-AE25-B99C93A394D7}"/>
              </a:ext>
            </a:extLst>
          </p:cNvPr>
          <p:cNvSpPr>
            <a:spLocks noGrp="1"/>
          </p:cNvSpPr>
          <p:nvPr>
            <p:ph type="title"/>
          </p:nvPr>
        </p:nvSpPr>
        <p:spPr>
          <a:xfrm>
            <a:off x="677333" y="252249"/>
            <a:ext cx="6858584" cy="2524821"/>
          </a:xfrm>
        </p:spPr>
        <p:txBody>
          <a:bodyPr anchor="t">
            <a:normAutofit/>
          </a:bodyPr>
          <a:lstStyle/>
          <a:p>
            <a:pPr indent="441325" algn="just"/>
            <a:r>
              <a:rPr lang="sv-SE" sz="2800" cap="none" dirty="0">
                <a:solidFill>
                  <a:schemeClr val="bg1"/>
                </a:solidFill>
                <a:latin typeface="Times New Roman" panose="02020603050405020304" pitchFamily="18" charset="0"/>
                <a:cs typeface="Times New Roman" panose="02020603050405020304" pitchFamily="18" charset="0"/>
              </a:rPr>
              <a:t>Suyuqliklarni uzatish uchun mo’ljallangan gidravlik mashinalar nasoslar deyiladi. Nasos (elektr)-dvigateldan mexanik energiya olib, uni suyuqlikni harakatlanayotgan oqim energiyasiga aylantirib bosimini oshiradi. </a:t>
            </a:r>
            <a:endParaRPr lang="ru-RU" sz="2800" cap="none" dirty="0">
              <a:solidFill>
                <a:schemeClr val="bg1"/>
              </a:solidFill>
              <a:latin typeface="Times New Roman" panose="02020603050405020304" pitchFamily="18" charset="0"/>
              <a:cs typeface="Times New Roman" panose="02020603050405020304" pitchFamily="18" charset="0"/>
            </a:endParaRPr>
          </a:p>
        </p:txBody>
      </p:sp>
      <p:pic>
        <p:nvPicPr>
          <p:cNvPr id="5" name="Picture 2" descr="Pump-mechanism GIFs - Get the best GIF on GIPHY">
            <a:extLst>
              <a:ext uri="{FF2B5EF4-FFF2-40B4-BE49-F238E27FC236}">
                <a16:creationId xmlns:a16="http://schemas.microsoft.com/office/drawing/2014/main" id="{CFC16CAC-BC2D-41C4-7EF6-10BD393CC1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p:blipFill>
        <p:spPr bwMode="auto">
          <a:xfrm>
            <a:off x="7660140" y="252249"/>
            <a:ext cx="4227963" cy="2524821"/>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3">
            <a:extLst>
              <a:ext uri="{FF2B5EF4-FFF2-40B4-BE49-F238E27FC236}">
                <a16:creationId xmlns:a16="http://schemas.microsoft.com/office/drawing/2014/main" id="{DCBEC9DD-EBBE-B8C6-ACF2-127FB3107430}"/>
              </a:ext>
            </a:extLst>
          </p:cNvPr>
          <p:cNvSpPr>
            <a:spLocks noGrp="1"/>
          </p:cNvSpPr>
          <p:nvPr>
            <p:ph type="body" sz="half" idx="2"/>
          </p:nvPr>
        </p:nvSpPr>
        <p:spPr>
          <a:xfrm>
            <a:off x="677333" y="2777070"/>
            <a:ext cx="11210769" cy="4080930"/>
          </a:xfrm>
        </p:spPr>
        <p:txBody>
          <a:bodyPr>
            <a:normAutofit fontScale="77500" lnSpcReduction="20000"/>
          </a:bodyPr>
          <a:lstStyle/>
          <a:p>
            <a:pPr indent="441325"/>
            <a:r>
              <a:rPr lang="sv-SE" sz="2800" dirty="0">
                <a:solidFill>
                  <a:schemeClr val="bg1"/>
                </a:solidFill>
                <a:latin typeface="Times New Roman" panose="02020603050405020304" pitchFamily="18" charset="0"/>
                <a:cs typeface="Times New Roman" panose="02020603050405020304" pitchFamily="18" charset="0"/>
              </a:rPr>
              <a:t>Ishlash prinsipiga ko’ra nasoslar </a:t>
            </a:r>
            <a:r>
              <a:rPr lang="sv-SE" sz="2800" b="1" dirty="0">
                <a:solidFill>
                  <a:schemeClr val="bg1"/>
                </a:solidFill>
                <a:latin typeface="Times New Roman" panose="02020603050405020304" pitchFamily="18" charset="0"/>
                <a:cs typeface="Times New Roman" panose="02020603050405020304" pitchFamily="18" charset="0"/>
              </a:rPr>
              <a:t>hajmiy</a:t>
            </a:r>
            <a:r>
              <a:rPr lang="sv-SE" sz="2800" dirty="0">
                <a:solidFill>
                  <a:schemeClr val="bg1"/>
                </a:solidFill>
                <a:latin typeface="Times New Roman" panose="02020603050405020304" pitchFamily="18" charset="0"/>
                <a:cs typeface="Times New Roman" panose="02020603050405020304" pitchFamily="18" charset="0"/>
              </a:rPr>
              <a:t> va </a:t>
            </a:r>
            <a:r>
              <a:rPr lang="sv-SE" sz="2800" b="1" dirty="0">
                <a:solidFill>
                  <a:schemeClr val="bg1"/>
                </a:solidFill>
                <a:latin typeface="Times New Roman" panose="02020603050405020304" pitchFamily="18" charset="0"/>
                <a:cs typeface="Times New Roman" panose="02020603050405020304" pitchFamily="18" charset="0"/>
              </a:rPr>
              <a:t>dinamik</a:t>
            </a:r>
            <a:r>
              <a:rPr lang="sv-SE" sz="2800" dirty="0">
                <a:solidFill>
                  <a:schemeClr val="bg1"/>
                </a:solidFill>
                <a:latin typeface="Times New Roman" panose="02020603050405020304" pitchFamily="18" charset="0"/>
                <a:cs typeface="Times New Roman" panose="02020603050405020304" pitchFamily="18" charset="0"/>
              </a:rPr>
              <a:t> nasoslarga bo’linadi.</a:t>
            </a:r>
          </a:p>
          <a:p>
            <a:pPr indent="441325" algn="just"/>
            <a:r>
              <a:rPr lang="sv-SE" sz="2800" dirty="0">
                <a:solidFill>
                  <a:schemeClr val="bg1"/>
                </a:solidFill>
                <a:latin typeface="Times New Roman" panose="02020603050405020304" pitchFamily="18" charset="0"/>
                <a:cs typeface="Times New Roman" panose="02020603050405020304" pitchFamily="18" charset="0"/>
              </a:rPr>
              <a:t>Nasoslarning asosiy parametrlariga nasosning unumdorligi Q, hosil qiladigan napori (bosimi), quvvati va foydali ish koeffitsiyenti kiradi.</a:t>
            </a:r>
          </a:p>
          <a:p>
            <a:pPr indent="441325"/>
            <a:r>
              <a:rPr lang="sv-SE" sz="2800" dirty="0">
                <a:solidFill>
                  <a:schemeClr val="bg1"/>
                </a:solidFill>
                <a:latin typeface="Times New Roman" panose="02020603050405020304" pitchFamily="18" charset="0"/>
                <a:cs typeface="Times New Roman" panose="02020603050405020304" pitchFamily="18" charset="0"/>
              </a:rPr>
              <a:t>Nasosning vaqt birligida haydash quvuriga uzatgan suyuqlik hajmi uning unumdorligi Q deyiladi, </a:t>
            </a:r>
            <a:r>
              <a:rPr lang="sv-SE" sz="2800" i="1" dirty="0">
                <a:solidFill>
                  <a:schemeClr val="bg1"/>
                </a:solidFill>
                <a:latin typeface="Times New Roman" panose="02020603050405020304" pitchFamily="18" charset="0"/>
                <a:cs typeface="Times New Roman" panose="02020603050405020304" pitchFamily="18" charset="0"/>
              </a:rPr>
              <a:t>m</a:t>
            </a:r>
            <a:r>
              <a:rPr lang="sv-SE" sz="2800" i="1" baseline="30000" dirty="0">
                <a:solidFill>
                  <a:schemeClr val="bg1"/>
                </a:solidFill>
                <a:latin typeface="Times New Roman" panose="02020603050405020304" pitchFamily="18" charset="0"/>
                <a:cs typeface="Times New Roman" panose="02020603050405020304" pitchFamily="18" charset="0"/>
              </a:rPr>
              <a:t>3</a:t>
            </a:r>
            <a:r>
              <a:rPr lang="sv-SE" sz="2800" i="1" dirty="0">
                <a:solidFill>
                  <a:schemeClr val="bg1"/>
                </a:solidFill>
                <a:latin typeface="Times New Roman" panose="02020603050405020304" pitchFamily="18" charset="0"/>
                <a:cs typeface="Times New Roman" panose="02020603050405020304" pitchFamily="18" charset="0"/>
              </a:rPr>
              <a:t> /s, l/s </a:t>
            </a:r>
            <a:r>
              <a:rPr lang="sv-SE" sz="2800" dirty="0">
                <a:solidFill>
                  <a:schemeClr val="bg1"/>
                </a:solidFill>
                <a:latin typeface="Times New Roman" panose="02020603050405020304" pitchFamily="18" charset="0"/>
                <a:cs typeface="Times New Roman" panose="02020603050405020304" pitchFamily="18" charset="0"/>
              </a:rPr>
              <a:t>va birliklarda o’lchanadi.</a:t>
            </a:r>
          </a:p>
          <a:p>
            <a:pPr indent="441325"/>
            <a:r>
              <a:rPr lang="sv-SE" sz="2800" dirty="0">
                <a:solidFill>
                  <a:schemeClr val="bg1"/>
                </a:solidFill>
                <a:latin typeface="Times New Roman" panose="02020603050405020304" pitchFamily="18" charset="0"/>
                <a:cs typeface="Times New Roman" panose="02020603050405020304" pitchFamily="18" charset="0"/>
              </a:rPr>
              <a:t>Nasosdan o’tayotgan suyuqlikning birlik og‘irlikdagi miqdoriga berilgan energiya (yaʼni nasosdan o’tayotgan suyuqlik oqimi olgan solishtirma energiyasiga) nasosning napori H (bosimi) deyiladi va suyuqlik ustunining metrida (J/N, m) o’lchanadi. (1 kg suyuqlikni nasos yordamida qancha balandlikka ko’tarishni napor yoki 1 kg suyuqlikka nasos yordamida uzatilgan solishtirma energiyani napor deb tushunish mumkin).</a:t>
            </a:r>
            <a:endParaRPr lang="ru-RU"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68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45E971D4-8330-406A-9265-8676284420EA}"/>
              </a:ext>
            </a:extLst>
          </p:cNvPr>
          <p:cNvSpPr/>
          <p:nvPr/>
        </p:nvSpPr>
        <p:spPr>
          <a:xfrm>
            <a:off x="4451826" y="38472"/>
            <a:ext cx="2520280"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FF0000"/>
                </a:solidFill>
              </a:rPr>
              <a:t>NASOSLAR</a:t>
            </a:r>
            <a:endParaRPr lang="ru-RU" dirty="0">
              <a:solidFill>
                <a:srgbClr val="FF0000"/>
              </a:solidFill>
            </a:endParaRPr>
          </a:p>
        </p:txBody>
      </p:sp>
      <p:sp>
        <p:nvSpPr>
          <p:cNvPr id="5" name="Прямоугольник 4">
            <a:extLst>
              <a:ext uri="{FF2B5EF4-FFF2-40B4-BE49-F238E27FC236}">
                <a16:creationId xmlns:a16="http://schemas.microsoft.com/office/drawing/2014/main" id="{2D608BE1-7D9A-4E67-BBE5-3E31EA193C61}"/>
              </a:ext>
            </a:extLst>
          </p:cNvPr>
          <p:cNvSpPr/>
          <p:nvPr/>
        </p:nvSpPr>
        <p:spPr>
          <a:xfrm>
            <a:off x="2056636" y="935085"/>
            <a:ext cx="2268860" cy="3974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Dinamik</a:t>
            </a:r>
            <a:endParaRPr lang="ru-RU" dirty="0"/>
          </a:p>
        </p:txBody>
      </p:sp>
      <p:sp>
        <p:nvSpPr>
          <p:cNvPr id="6" name="Прямоугольник 5">
            <a:extLst>
              <a:ext uri="{FF2B5EF4-FFF2-40B4-BE49-F238E27FC236}">
                <a16:creationId xmlns:a16="http://schemas.microsoft.com/office/drawing/2014/main" id="{E2853053-5D08-435F-A78F-A2C01814A545}"/>
              </a:ext>
            </a:extLst>
          </p:cNvPr>
          <p:cNvSpPr/>
          <p:nvPr/>
        </p:nvSpPr>
        <p:spPr>
          <a:xfrm>
            <a:off x="6995558" y="903112"/>
            <a:ext cx="2304256" cy="3974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Xajmli</a:t>
            </a:r>
            <a:r>
              <a:rPr lang="en-US" dirty="0"/>
              <a:t> </a:t>
            </a:r>
            <a:endParaRPr lang="ru-RU" dirty="0"/>
          </a:p>
        </p:txBody>
      </p:sp>
      <p:sp>
        <p:nvSpPr>
          <p:cNvPr id="7" name="Прямоугольник 6">
            <a:extLst>
              <a:ext uri="{FF2B5EF4-FFF2-40B4-BE49-F238E27FC236}">
                <a16:creationId xmlns:a16="http://schemas.microsoft.com/office/drawing/2014/main" id="{FEF33FC6-386D-4713-871E-D02530C9F42C}"/>
              </a:ext>
            </a:extLst>
          </p:cNvPr>
          <p:cNvSpPr/>
          <p:nvPr/>
        </p:nvSpPr>
        <p:spPr>
          <a:xfrm>
            <a:off x="1168107" y="2021843"/>
            <a:ext cx="1700318" cy="4253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Parrakli</a:t>
            </a:r>
            <a:endParaRPr lang="ru-RU" dirty="0"/>
          </a:p>
        </p:txBody>
      </p:sp>
      <p:sp>
        <p:nvSpPr>
          <p:cNvPr id="8" name="Прямоугольник 7">
            <a:extLst>
              <a:ext uri="{FF2B5EF4-FFF2-40B4-BE49-F238E27FC236}">
                <a16:creationId xmlns:a16="http://schemas.microsoft.com/office/drawing/2014/main" id="{D9B6B2E6-BEB6-40E3-88AE-063492692205}"/>
              </a:ext>
            </a:extLst>
          </p:cNvPr>
          <p:cNvSpPr/>
          <p:nvPr/>
        </p:nvSpPr>
        <p:spPr>
          <a:xfrm>
            <a:off x="3410859" y="2021843"/>
            <a:ext cx="1835063" cy="4253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Ishqalanishli</a:t>
            </a:r>
            <a:r>
              <a:rPr lang="en-US" dirty="0"/>
              <a:t> </a:t>
            </a:r>
            <a:endParaRPr lang="ru-RU" dirty="0"/>
          </a:p>
        </p:txBody>
      </p:sp>
      <p:sp>
        <p:nvSpPr>
          <p:cNvPr id="9" name="Прямоугольник 8">
            <a:extLst>
              <a:ext uri="{FF2B5EF4-FFF2-40B4-BE49-F238E27FC236}">
                <a16:creationId xmlns:a16="http://schemas.microsoft.com/office/drawing/2014/main" id="{C7C8F8F0-2A57-4FED-927A-91F10B453FFA}"/>
              </a:ext>
            </a:extLst>
          </p:cNvPr>
          <p:cNvSpPr/>
          <p:nvPr/>
        </p:nvSpPr>
        <p:spPr>
          <a:xfrm>
            <a:off x="5879434" y="2021843"/>
            <a:ext cx="2232248"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Ilgarilama-qaytma</a:t>
            </a:r>
            <a:endParaRPr lang="ru-RU" dirty="0"/>
          </a:p>
        </p:txBody>
      </p:sp>
      <p:sp>
        <p:nvSpPr>
          <p:cNvPr id="10" name="Прямоугольник 9">
            <a:extLst>
              <a:ext uri="{FF2B5EF4-FFF2-40B4-BE49-F238E27FC236}">
                <a16:creationId xmlns:a16="http://schemas.microsoft.com/office/drawing/2014/main" id="{A8DEEF81-5576-4827-99D3-7C73E469BDCF}"/>
              </a:ext>
            </a:extLst>
          </p:cNvPr>
          <p:cNvSpPr/>
          <p:nvPr/>
        </p:nvSpPr>
        <p:spPr>
          <a:xfrm>
            <a:off x="8471772" y="2054120"/>
            <a:ext cx="1657765" cy="399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Rotorli</a:t>
            </a:r>
            <a:r>
              <a:rPr lang="en-US" dirty="0"/>
              <a:t> </a:t>
            </a:r>
            <a:endParaRPr lang="ru-RU" dirty="0"/>
          </a:p>
        </p:txBody>
      </p:sp>
      <p:sp>
        <p:nvSpPr>
          <p:cNvPr id="11" name="Прямоугольник 10">
            <a:extLst>
              <a:ext uri="{FF2B5EF4-FFF2-40B4-BE49-F238E27FC236}">
                <a16:creationId xmlns:a16="http://schemas.microsoft.com/office/drawing/2014/main" id="{63D8F1A8-FF55-4F11-B576-25641D0D911D}"/>
              </a:ext>
            </a:extLst>
          </p:cNvPr>
          <p:cNvSpPr/>
          <p:nvPr/>
        </p:nvSpPr>
        <p:spPr>
          <a:xfrm>
            <a:off x="1282668" y="3259832"/>
            <a:ext cx="312340" cy="320789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Markazdan</a:t>
            </a:r>
            <a:r>
              <a:rPr lang="en-US" dirty="0"/>
              <a:t> </a:t>
            </a:r>
            <a:r>
              <a:rPr lang="en-US" dirty="0" err="1"/>
              <a:t>qochma</a:t>
            </a:r>
            <a:endParaRPr lang="ru-RU" dirty="0"/>
          </a:p>
        </p:txBody>
      </p:sp>
      <p:sp>
        <p:nvSpPr>
          <p:cNvPr id="12" name="Прямоугольник 11">
            <a:extLst>
              <a:ext uri="{FF2B5EF4-FFF2-40B4-BE49-F238E27FC236}">
                <a16:creationId xmlns:a16="http://schemas.microsoft.com/office/drawing/2014/main" id="{CAB642F2-22D7-43CB-A73C-49A8890C4980}"/>
              </a:ext>
            </a:extLst>
          </p:cNvPr>
          <p:cNvSpPr/>
          <p:nvPr/>
        </p:nvSpPr>
        <p:spPr>
          <a:xfrm>
            <a:off x="1894500" y="3299370"/>
            <a:ext cx="324272"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Diogonal</a:t>
            </a:r>
            <a:r>
              <a:rPr lang="en-US" dirty="0"/>
              <a:t> </a:t>
            </a:r>
            <a:endParaRPr lang="ru-RU" dirty="0"/>
          </a:p>
        </p:txBody>
      </p:sp>
      <p:sp>
        <p:nvSpPr>
          <p:cNvPr id="13" name="Прямоугольник 12">
            <a:extLst>
              <a:ext uri="{FF2B5EF4-FFF2-40B4-BE49-F238E27FC236}">
                <a16:creationId xmlns:a16="http://schemas.microsoft.com/office/drawing/2014/main" id="{9AE55E18-D052-456E-80E7-36140270C4F7}"/>
              </a:ext>
            </a:extLst>
          </p:cNvPr>
          <p:cNvSpPr/>
          <p:nvPr/>
        </p:nvSpPr>
        <p:spPr>
          <a:xfrm>
            <a:off x="2520936" y="3299370"/>
            <a:ext cx="342342"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O’qiy</a:t>
            </a:r>
            <a:endParaRPr lang="ru-RU" dirty="0"/>
          </a:p>
        </p:txBody>
      </p:sp>
      <p:sp>
        <p:nvSpPr>
          <p:cNvPr id="14" name="Прямоугольник 13">
            <a:extLst>
              <a:ext uri="{FF2B5EF4-FFF2-40B4-BE49-F238E27FC236}">
                <a16:creationId xmlns:a16="http://schemas.microsoft.com/office/drawing/2014/main" id="{E1D84FED-E77B-4068-BC80-0E0F00CFFA4E}"/>
              </a:ext>
            </a:extLst>
          </p:cNvPr>
          <p:cNvSpPr/>
          <p:nvPr/>
        </p:nvSpPr>
        <p:spPr>
          <a:xfrm>
            <a:off x="3224130" y="3299370"/>
            <a:ext cx="306971"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Uyurmali</a:t>
            </a:r>
            <a:r>
              <a:rPr lang="en-US" dirty="0"/>
              <a:t>  </a:t>
            </a:r>
            <a:endParaRPr lang="ru-RU" dirty="0"/>
          </a:p>
        </p:txBody>
      </p:sp>
      <p:sp>
        <p:nvSpPr>
          <p:cNvPr id="15" name="Прямоугольник 14">
            <a:extLst>
              <a:ext uri="{FF2B5EF4-FFF2-40B4-BE49-F238E27FC236}">
                <a16:creationId xmlns:a16="http://schemas.microsoft.com/office/drawing/2014/main" id="{4805188E-1983-485B-855C-12DCF76D3E9D}"/>
              </a:ext>
            </a:extLst>
          </p:cNvPr>
          <p:cNvSpPr/>
          <p:nvPr/>
        </p:nvSpPr>
        <p:spPr>
          <a:xfrm>
            <a:off x="4451826" y="3313162"/>
            <a:ext cx="307714"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Suv</a:t>
            </a:r>
            <a:r>
              <a:rPr lang="en-US" dirty="0"/>
              <a:t> </a:t>
            </a:r>
            <a:r>
              <a:rPr lang="en-US" dirty="0" err="1"/>
              <a:t>va</a:t>
            </a:r>
            <a:r>
              <a:rPr lang="en-US" dirty="0"/>
              <a:t> </a:t>
            </a:r>
            <a:r>
              <a:rPr lang="en-US" dirty="0" err="1"/>
              <a:t>xavo</a:t>
            </a:r>
            <a:r>
              <a:rPr lang="en-US" dirty="0"/>
              <a:t> </a:t>
            </a:r>
            <a:r>
              <a:rPr lang="en-US" dirty="0" err="1"/>
              <a:t>ko’targichlar</a:t>
            </a:r>
            <a:endParaRPr lang="ru-RU" dirty="0"/>
          </a:p>
        </p:txBody>
      </p:sp>
      <p:sp>
        <p:nvSpPr>
          <p:cNvPr id="16" name="Прямоугольник 15">
            <a:extLst>
              <a:ext uri="{FF2B5EF4-FFF2-40B4-BE49-F238E27FC236}">
                <a16:creationId xmlns:a16="http://schemas.microsoft.com/office/drawing/2014/main" id="{06BE2969-763F-4318-AD35-5AC7C1BD080F}"/>
              </a:ext>
            </a:extLst>
          </p:cNvPr>
          <p:cNvSpPr/>
          <p:nvPr/>
        </p:nvSpPr>
        <p:spPr>
          <a:xfrm>
            <a:off x="3820390" y="3313162"/>
            <a:ext cx="342608"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Oqimchali</a:t>
            </a:r>
            <a:r>
              <a:rPr lang="en-US" dirty="0"/>
              <a:t> </a:t>
            </a:r>
            <a:endParaRPr lang="ru-RU" dirty="0"/>
          </a:p>
        </p:txBody>
      </p:sp>
      <p:sp>
        <p:nvSpPr>
          <p:cNvPr id="17" name="Прямоугольник 16">
            <a:extLst>
              <a:ext uri="{FF2B5EF4-FFF2-40B4-BE49-F238E27FC236}">
                <a16:creationId xmlns:a16="http://schemas.microsoft.com/office/drawing/2014/main" id="{13A600A4-DCE4-4DFD-9BF2-A8DDE4443528}"/>
              </a:ext>
            </a:extLst>
          </p:cNvPr>
          <p:cNvSpPr/>
          <p:nvPr/>
        </p:nvSpPr>
        <p:spPr>
          <a:xfrm>
            <a:off x="5034774" y="3313162"/>
            <a:ext cx="360040" cy="315456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Shnekli</a:t>
            </a:r>
            <a:r>
              <a:rPr lang="en-US" dirty="0"/>
              <a:t> </a:t>
            </a:r>
            <a:endParaRPr lang="ru-RU" dirty="0"/>
          </a:p>
        </p:txBody>
      </p:sp>
      <p:sp>
        <p:nvSpPr>
          <p:cNvPr id="18" name="Прямоугольник 17">
            <a:extLst>
              <a:ext uri="{FF2B5EF4-FFF2-40B4-BE49-F238E27FC236}">
                <a16:creationId xmlns:a16="http://schemas.microsoft.com/office/drawing/2014/main" id="{C694F653-FE5C-4C8F-AC59-F25F03911EA0}"/>
              </a:ext>
            </a:extLst>
          </p:cNvPr>
          <p:cNvSpPr/>
          <p:nvPr/>
        </p:nvSpPr>
        <p:spPr>
          <a:xfrm>
            <a:off x="5733942" y="3299370"/>
            <a:ext cx="360610"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Porshenli</a:t>
            </a:r>
            <a:r>
              <a:rPr lang="en-US" dirty="0"/>
              <a:t> </a:t>
            </a:r>
            <a:endParaRPr lang="ru-RU" dirty="0"/>
          </a:p>
        </p:txBody>
      </p:sp>
      <p:sp>
        <p:nvSpPr>
          <p:cNvPr id="20" name="Прямоугольник 19">
            <a:extLst>
              <a:ext uri="{FF2B5EF4-FFF2-40B4-BE49-F238E27FC236}">
                <a16:creationId xmlns:a16="http://schemas.microsoft.com/office/drawing/2014/main" id="{FB27F6E5-F425-47C5-AE25-8121085EC1B4}"/>
              </a:ext>
            </a:extLst>
          </p:cNvPr>
          <p:cNvSpPr/>
          <p:nvPr/>
        </p:nvSpPr>
        <p:spPr>
          <a:xfrm>
            <a:off x="8471772" y="3290031"/>
            <a:ext cx="360040"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Shesternali</a:t>
            </a:r>
            <a:r>
              <a:rPr lang="en-US" dirty="0"/>
              <a:t> </a:t>
            </a:r>
            <a:endParaRPr lang="ru-RU" dirty="0"/>
          </a:p>
        </p:txBody>
      </p:sp>
      <p:sp>
        <p:nvSpPr>
          <p:cNvPr id="21" name="Прямоугольник 20">
            <a:extLst>
              <a:ext uri="{FF2B5EF4-FFF2-40B4-BE49-F238E27FC236}">
                <a16:creationId xmlns:a16="http://schemas.microsoft.com/office/drawing/2014/main" id="{F8E1C991-2DAA-4AB4-BCCD-20E2C3D6FAD9}"/>
              </a:ext>
            </a:extLst>
          </p:cNvPr>
          <p:cNvSpPr/>
          <p:nvPr/>
        </p:nvSpPr>
        <p:spPr>
          <a:xfrm>
            <a:off x="9084985" y="3287166"/>
            <a:ext cx="342292"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Vintli</a:t>
            </a:r>
            <a:r>
              <a:rPr lang="en-US" dirty="0"/>
              <a:t> </a:t>
            </a:r>
            <a:endParaRPr lang="ru-RU" dirty="0"/>
          </a:p>
        </p:txBody>
      </p:sp>
      <p:sp>
        <p:nvSpPr>
          <p:cNvPr id="22" name="Прямоугольник 21">
            <a:extLst>
              <a:ext uri="{FF2B5EF4-FFF2-40B4-BE49-F238E27FC236}">
                <a16:creationId xmlns:a16="http://schemas.microsoft.com/office/drawing/2014/main" id="{96187A14-ABC2-4C0A-B977-DC72421C43A7}"/>
              </a:ext>
            </a:extLst>
          </p:cNvPr>
          <p:cNvSpPr/>
          <p:nvPr/>
        </p:nvSpPr>
        <p:spPr>
          <a:xfrm>
            <a:off x="9659903" y="3299370"/>
            <a:ext cx="355029" cy="3149674"/>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Shiberli</a:t>
            </a:r>
            <a:r>
              <a:rPr lang="en-US" dirty="0"/>
              <a:t> </a:t>
            </a:r>
            <a:endParaRPr lang="ru-RU" dirty="0"/>
          </a:p>
        </p:txBody>
      </p:sp>
      <p:sp>
        <p:nvSpPr>
          <p:cNvPr id="23" name="Прямоугольник 22">
            <a:extLst>
              <a:ext uri="{FF2B5EF4-FFF2-40B4-BE49-F238E27FC236}">
                <a16:creationId xmlns:a16="http://schemas.microsoft.com/office/drawing/2014/main" id="{74E27C13-4D86-4D0D-A1F6-A9227E1EF345}"/>
              </a:ext>
            </a:extLst>
          </p:cNvPr>
          <p:cNvSpPr/>
          <p:nvPr/>
        </p:nvSpPr>
        <p:spPr>
          <a:xfrm>
            <a:off x="6419544" y="3299370"/>
            <a:ext cx="360040" cy="3121496"/>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Plunjerli</a:t>
            </a:r>
            <a:r>
              <a:rPr lang="en-US" dirty="0"/>
              <a:t> </a:t>
            </a:r>
            <a:endParaRPr lang="ru-RU" dirty="0"/>
          </a:p>
        </p:txBody>
      </p:sp>
      <p:sp>
        <p:nvSpPr>
          <p:cNvPr id="24" name="Прямоугольник 23">
            <a:extLst>
              <a:ext uri="{FF2B5EF4-FFF2-40B4-BE49-F238E27FC236}">
                <a16:creationId xmlns:a16="http://schemas.microsoft.com/office/drawing/2014/main" id="{1C39A71C-612B-43B5-BE1B-EAE8327E20AD}"/>
              </a:ext>
            </a:extLst>
          </p:cNvPr>
          <p:cNvSpPr/>
          <p:nvPr/>
        </p:nvSpPr>
        <p:spPr>
          <a:xfrm>
            <a:off x="7067616" y="3299370"/>
            <a:ext cx="360040" cy="3149674"/>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err="1"/>
              <a:t>Difragmali</a:t>
            </a:r>
            <a:r>
              <a:rPr lang="en-US" dirty="0"/>
              <a:t> </a:t>
            </a:r>
            <a:endParaRPr lang="ru-RU" dirty="0"/>
          </a:p>
        </p:txBody>
      </p:sp>
      <p:cxnSp>
        <p:nvCxnSpPr>
          <p:cNvPr id="25" name="Прямая со стрелкой 24">
            <a:extLst>
              <a:ext uri="{FF2B5EF4-FFF2-40B4-BE49-F238E27FC236}">
                <a16:creationId xmlns:a16="http://schemas.microsoft.com/office/drawing/2014/main" id="{D99CFCD0-6270-4FF4-A6FF-F0A490D76934}"/>
              </a:ext>
            </a:extLst>
          </p:cNvPr>
          <p:cNvCxnSpPr>
            <a:stCxn id="4" idx="2"/>
            <a:endCxn id="5" idx="3"/>
          </p:cNvCxnSpPr>
          <p:nvPr/>
        </p:nvCxnSpPr>
        <p:spPr>
          <a:xfrm flipH="1">
            <a:off x="4325496" y="470520"/>
            <a:ext cx="1386470" cy="663275"/>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6" name="Прямая со стрелкой 25">
            <a:extLst>
              <a:ext uri="{FF2B5EF4-FFF2-40B4-BE49-F238E27FC236}">
                <a16:creationId xmlns:a16="http://schemas.microsoft.com/office/drawing/2014/main" id="{6D7F6250-A6C6-4ECE-8951-CA9D10B62865}"/>
              </a:ext>
            </a:extLst>
          </p:cNvPr>
          <p:cNvCxnSpPr>
            <a:stCxn id="4" idx="2"/>
            <a:endCxn id="6" idx="1"/>
          </p:cNvCxnSpPr>
          <p:nvPr/>
        </p:nvCxnSpPr>
        <p:spPr>
          <a:xfrm>
            <a:off x="5711966" y="470520"/>
            <a:ext cx="1283592" cy="63130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7" name="Прямая соединительная линия 26">
            <a:extLst>
              <a:ext uri="{FF2B5EF4-FFF2-40B4-BE49-F238E27FC236}">
                <a16:creationId xmlns:a16="http://schemas.microsoft.com/office/drawing/2014/main" id="{CCF0708D-4A56-4F01-A67A-4C23513D0585}"/>
              </a:ext>
            </a:extLst>
          </p:cNvPr>
          <p:cNvCxnSpPr/>
          <p:nvPr/>
        </p:nvCxnSpPr>
        <p:spPr>
          <a:xfrm>
            <a:off x="3191066" y="1384347"/>
            <a:ext cx="0" cy="224287"/>
          </a:xfrm>
          <a:prstGeom prst="line">
            <a:avLst/>
          </a:prstGeom>
        </p:spPr>
        <p:style>
          <a:lnRef idx="1">
            <a:schemeClr val="accent1"/>
          </a:lnRef>
          <a:fillRef idx="2">
            <a:schemeClr val="accent1"/>
          </a:fillRef>
          <a:effectRef idx="1">
            <a:schemeClr val="accent1"/>
          </a:effectRef>
          <a:fontRef idx="minor">
            <a:schemeClr val="dk1"/>
          </a:fontRef>
        </p:style>
      </p:cxnSp>
      <p:cxnSp>
        <p:nvCxnSpPr>
          <p:cNvPr id="28" name="Прямая соединительная линия 27">
            <a:extLst>
              <a:ext uri="{FF2B5EF4-FFF2-40B4-BE49-F238E27FC236}">
                <a16:creationId xmlns:a16="http://schemas.microsoft.com/office/drawing/2014/main" id="{DCCF88B5-0D13-44EB-B93F-BA3201CB68F2}"/>
              </a:ext>
            </a:extLst>
          </p:cNvPr>
          <p:cNvCxnSpPr/>
          <p:nvPr/>
        </p:nvCxnSpPr>
        <p:spPr>
          <a:xfrm>
            <a:off x="2018266" y="1628800"/>
            <a:ext cx="2433560"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29" name="Прямая со стрелкой 28">
            <a:extLst>
              <a:ext uri="{FF2B5EF4-FFF2-40B4-BE49-F238E27FC236}">
                <a16:creationId xmlns:a16="http://schemas.microsoft.com/office/drawing/2014/main" id="{71018DFA-F613-4F82-8E41-A068620D5E14}"/>
              </a:ext>
            </a:extLst>
          </p:cNvPr>
          <p:cNvCxnSpPr>
            <a:endCxn id="7" idx="0"/>
          </p:cNvCxnSpPr>
          <p:nvPr/>
        </p:nvCxnSpPr>
        <p:spPr>
          <a:xfrm>
            <a:off x="2018266" y="1628800"/>
            <a:ext cx="0" cy="39304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0" name="Прямая со стрелкой 29">
            <a:extLst>
              <a:ext uri="{FF2B5EF4-FFF2-40B4-BE49-F238E27FC236}">
                <a16:creationId xmlns:a16="http://schemas.microsoft.com/office/drawing/2014/main" id="{7B7D372E-8031-4712-8997-7F8B6FF97182}"/>
              </a:ext>
            </a:extLst>
          </p:cNvPr>
          <p:cNvCxnSpPr/>
          <p:nvPr/>
        </p:nvCxnSpPr>
        <p:spPr>
          <a:xfrm>
            <a:off x="4451826" y="1628800"/>
            <a:ext cx="3820" cy="39304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1" name="Прямая соединительная линия 30">
            <a:extLst>
              <a:ext uri="{FF2B5EF4-FFF2-40B4-BE49-F238E27FC236}">
                <a16:creationId xmlns:a16="http://schemas.microsoft.com/office/drawing/2014/main" id="{FB010242-8DCD-45B7-9682-612551FD28C5}"/>
              </a:ext>
            </a:extLst>
          </p:cNvPr>
          <p:cNvCxnSpPr>
            <a:stCxn id="6" idx="2"/>
          </p:cNvCxnSpPr>
          <p:nvPr/>
        </p:nvCxnSpPr>
        <p:spPr>
          <a:xfrm>
            <a:off x="8147686" y="1300533"/>
            <a:ext cx="0" cy="318184"/>
          </a:xfrm>
          <a:prstGeom prst="line">
            <a:avLst/>
          </a:prstGeom>
        </p:spPr>
        <p:style>
          <a:lnRef idx="1">
            <a:schemeClr val="accent1"/>
          </a:lnRef>
          <a:fillRef idx="2">
            <a:schemeClr val="accent1"/>
          </a:fillRef>
          <a:effectRef idx="1">
            <a:schemeClr val="accent1"/>
          </a:effectRef>
          <a:fontRef idx="minor">
            <a:schemeClr val="dk1"/>
          </a:fontRef>
        </p:style>
      </p:cxnSp>
      <p:cxnSp>
        <p:nvCxnSpPr>
          <p:cNvPr id="32" name="Прямая соединительная линия 31">
            <a:extLst>
              <a:ext uri="{FF2B5EF4-FFF2-40B4-BE49-F238E27FC236}">
                <a16:creationId xmlns:a16="http://schemas.microsoft.com/office/drawing/2014/main" id="{33D70C0D-AF75-407D-9AE2-5FCDCC31ABC5}"/>
              </a:ext>
            </a:extLst>
          </p:cNvPr>
          <p:cNvCxnSpPr/>
          <p:nvPr/>
        </p:nvCxnSpPr>
        <p:spPr>
          <a:xfrm>
            <a:off x="6972106" y="1608634"/>
            <a:ext cx="2328548" cy="20166"/>
          </a:xfrm>
          <a:prstGeom prst="line">
            <a:avLst/>
          </a:prstGeom>
        </p:spPr>
        <p:style>
          <a:lnRef idx="1">
            <a:schemeClr val="accent1"/>
          </a:lnRef>
          <a:fillRef idx="2">
            <a:schemeClr val="accent1"/>
          </a:fillRef>
          <a:effectRef idx="1">
            <a:schemeClr val="accent1"/>
          </a:effectRef>
          <a:fontRef idx="minor">
            <a:schemeClr val="dk1"/>
          </a:fontRef>
        </p:style>
      </p:cxnSp>
      <p:cxnSp>
        <p:nvCxnSpPr>
          <p:cNvPr id="33" name="Прямая со стрелкой 32">
            <a:extLst>
              <a:ext uri="{FF2B5EF4-FFF2-40B4-BE49-F238E27FC236}">
                <a16:creationId xmlns:a16="http://schemas.microsoft.com/office/drawing/2014/main" id="{DD4EC01F-8D62-4AF1-9118-D0DA8EB4FCFA}"/>
              </a:ext>
            </a:extLst>
          </p:cNvPr>
          <p:cNvCxnSpPr>
            <a:endCxn id="9" idx="0"/>
          </p:cNvCxnSpPr>
          <p:nvPr/>
        </p:nvCxnSpPr>
        <p:spPr>
          <a:xfrm>
            <a:off x="6995558" y="1628800"/>
            <a:ext cx="0" cy="39304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4" name="Прямая со стрелкой 33">
            <a:extLst>
              <a:ext uri="{FF2B5EF4-FFF2-40B4-BE49-F238E27FC236}">
                <a16:creationId xmlns:a16="http://schemas.microsoft.com/office/drawing/2014/main" id="{AC52D9EC-9FE3-42B9-AAE2-AFC9B24A5726}"/>
              </a:ext>
            </a:extLst>
          </p:cNvPr>
          <p:cNvCxnSpPr>
            <a:endCxn id="10" idx="0"/>
          </p:cNvCxnSpPr>
          <p:nvPr/>
        </p:nvCxnSpPr>
        <p:spPr>
          <a:xfrm>
            <a:off x="9299814" y="1628800"/>
            <a:ext cx="841" cy="425320"/>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5" name="Прямая соединительная линия 34">
            <a:extLst>
              <a:ext uri="{FF2B5EF4-FFF2-40B4-BE49-F238E27FC236}">
                <a16:creationId xmlns:a16="http://schemas.microsoft.com/office/drawing/2014/main" id="{B2246B51-B1C4-4E1F-A6B9-5410BC7F4071}"/>
              </a:ext>
            </a:extLst>
          </p:cNvPr>
          <p:cNvCxnSpPr>
            <a:stCxn id="7" idx="2"/>
          </p:cNvCxnSpPr>
          <p:nvPr/>
        </p:nvCxnSpPr>
        <p:spPr>
          <a:xfrm>
            <a:off x="2018266" y="2447163"/>
            <a:ext cx="0" cy="333765"/>
          </a:xfrm>
          <a:prstGeom prst="line">
            <a:avLst/>
          </a:prstGeom>
        </p:spPr>
        <p:style>
          <a:lnRef idx="1">
            <a:schemeClr val="accent1"/>
          </a:lnRef>
          <a:fillRef idx="2">
            <a:schemeClr val="accent1"/>
          </a:fillRef>
          <a:effectRef idx="1">
            <a:schemeClr val="accent1"/>
          </a:effectRef>
          <a:fontRef idx="minor">
            <a:schemeClr val="dk1"/>
          </a:fontRef>
        </p:style>
      </p:cxnSp>
      <p:cxnSp>
        <p:nvCxnSpPr>
          <p:cNvPr id="36" name="Прямая соединительная линия 35">
            <a:extLst>
              <a:ext uri="{FF2B5EF4-FFF2-40B4-BE49-F238E27FC236}">
                <a16:creationId xmlns:a16="http://schemas.microsoft.com/office/drawing/2014/main" id="{6EB07C7F-EA23-4C64-B699-72F4A0203CAE}"/>
              </a:ext>
            </a:extLst>
          </p:cNvPr>
          <p:cNvCxnSpPr/>
          <p:nvPr/>
        </p:nvCxnSpPr>
        <p:spPr>
          <a:xfrm>
            <a:off x="1438838" y="2780928"/>
            <a:ext cx="1253269"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37" name="Прямая со стрелкой 36">
            <a:extLst>
              <a:ext uri="{FF2B5EF4-FFF2-40B4-BE49-F238E27FC236}">
                <a16:creationId xmlns:a16="http://schemas.microsoft.com/office/drawing/2014/main" id="{16F2E30B-3823-451C-8D91-80823F3C88B0}"/>
              </a:ext>
            </a:extLst>
          </p:cNvPr>
          <p:cNvCxnSpPr>
            <a:endCxn id="12" idx="0"/>
          </p:cNvCxnSpPr>
          <p:nvPr/>
        </p:nvCxnSpPr>
        <p:spPr>
          <a:xfrm flipH="1">
            <a:off x="2056636" y="2780928"/>
            <a:ext cx="6372"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8" name="Прямая со стрелкой 37">
            <a:extLst>
              <a:ext uri="{FF2B5EF4-FFF2-40B4-BE49-F238E27FC236}">
                <a16:creationId xmlns:a16="http://schemas.microsoft.com/office/drawing/2014/main" id="{6691C830-DCB5-4EE5-8134-9B8CA5526DCA}"/>
              </a:ext>
            </a:extLst>
          </p:cNvPr>
          <p:cNvCxnSpPr>
            <a:endCxn id="11" idx="0"/>
          </p:cNvCxnSpPr>
          <p:nvPr/>
        </p:nvCxnSpPr>
        <p:spPr>
          <a:xfrm>
            <a:off x="1438838" y="2780928"/>
            <a:ext cx="0" cy="478904"/>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9" name="Прямая со стрелкой 38">
            <a:extLst>
              <a:ext uri="{FF2B5EF4-FFF2-40B4-BE49-F238E27FC236}">
                <a16:creationId xmlns:a16="http://schemas.microsoft.com/office/drawing/2014/main" id="{13FC3E0F-925C-4CBA-99E4-89E4AE93AA01}"/>
              </a:ext>
            </a:extLst>
          </p:cNvPr>
          <p:cNvCxnSpPr>
            <a:endCxn id="13" idx="0"/>
          </p:cNvCxnSpPr>
          <p:nvPr/>
        </p:nvCxnSpPr>
        <p:spPr>
          <a:xfrm>
            <a:off x="2692107" y="2780928"/>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0" name="Прямая соединительная линия 39">
            <a:extLst>
              <a:ext uri="{FF2B5EF4-FFF2-40B4-BE49-F238E27FC236}">
                <a16:creationId xmlns:a16="http://schemas.microsoft.com/office/drawing/2014/main" id="{711A746A-6721-437E-B935-4D2C865FFF1E}"/>
              </a:ext>
            </a:extLst>
          </p:cNvPr>
          <p:cNvCxnSpPr>
            <a:stCxn id="8" idx="2"/>
          </p:cNvCxnSpPr>
          <p:nvPr/>
        </p:nvCxnSpPr>
        <p:spPr>
          <a:xfrm flipH="1">
            <a:off x="4328390" y="2447164"/>
            <a:ext cx="1" cy="333764"/>
          </a:xfrm>
          <a:prstGeom prst="line">
            <a:avLst/>
          </a:prstGeom>
        </p:spPr>
        <p:style>
          <a:lnRef idx="1">
            <a:schemeClr val="accent1"/>
          </a:lnRef>
          <a:fillRef idx="2">
            <a:schemeClr val="accent1"/>
          </a:fillRef>
          <a:effectRef idx="1">
            <a:schemeClr val="accent1"/>
          </a:effectRef>
          <a:fontRef idx="minor">
            <a:schemeClr val="dk1"/>
          </a:fontRef>
        </p:style>
      </p:cxnSp>
      <p:cxnSp>
        <p:nvCxnSpPr>
          <p:cNvPr id="41" name="Прямая соединительная линия 40">
            <a:extLst>
              <a:ext uri="{FF2B5EF4-FFF2-40B4-BE49-F238E27FC236}">
                <a16:creationId xmlns:a16="http://schemas.microsoft.com/office/drawing/2014/main" id="{EAB3B830-A6AE-4B4C-8AD7-593B71F63C88}"/>
              </a:ext>
            </a:extLst>
          </p:cNvPr>
          <p:cNvCxnSpPr/>
          <p:nvPr/>
        </p:nvCxnSpPr>
        <p:spPr>
          <a:xfrm>
            <a:off x="3377615" y="2780928"/>
            <a:ext cx="1837179"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42" name="Прямая со стрелкой 41">
            <a:extLst>
              <a:ext uri="{FF2B5EF4-FFF2-40B4-BE49-F238E27FC236}">
                <a16:creationId xmlns:a16="http://schemas.microsoft.com/office/drawing/2014/main" id="{095790F0-EF15-47C7-8ED2-100F1EE80AA4}"/>
              </a:ext>
            </a:extLst>
          </p:cNvPr>
          <p:cNvCxnSpPr/>
          <p:nvPr/>
        </p:nvCxnSpPr>
        <p:spPr>
          <a:xfrm>
            <a:off x="3410859" y="2780928"/>
            <a:ext cx="0" cy="0"/>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3" name="Прямая со стрелкой 42">
            <a:extLst>
              <a:ext uri="{FF2B5EF4-FFF2-40B4-BE49-F238E27FC236}">
                <a16:creationId xmlns:a16="http://schemas.microsoft.com/office/drawing/2014/main" id="{FB45BAF7-9D0D-4BDE-823A-C1C9CD392A53}"/>
              </a:ext>
            </a:extLst>
          </p:cNvPr>
          <p:cNvCxnSpPr>
            <a:endCxn id="14" idx="0"/>
          </p:cNvCxnSpPr>
          <p:nvPr/>
        </p:nvCxnSpPr>
        <p:spPr>
          <a:xfrm>
            <a:off x="3377616" y="2780928"/>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4" name="Прямая со стрелкой 43">
            <a:extLst>
              <a:ext uri="{FF2B5EF4-FFF2-40B4-BE49-F238E27FC236}">
                <a16:creationId xmlns:a16="http://schemas.microsoft.com/office/drawing/2014/main" id="{03157EE9-C3F0-48E0-B4EE-70C82010C0B3}"/>
              </a:ext>
            </a:extLst>
          </p:cNvPr>
          <p:cNvCxnSpPr>
            <a:endCxn id="16" idx="0"/>
          </p:cNvCxnSpPr>
          <p:nvPr/>
        </p:nvCxnSpPr>
        <p:spPr>
          <a:xfrm>
            <a:off x="3991694" y="2780928"/>
            <a:ext cx="0" cy="532234"/>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5" name="Прямая со стрелкой 44">
            <a:extLst>
              <a:ext uri="{FF2B5EF4-FFF2-40B4-BE49-F238E27FC236}">
                <a16:creationId xmlns:a16="http://schemas.microsoft.com/office/drawing/2014/main" id="{24DEBD34-B9F7-4FB1-BD4A-899988D37B06}"/>
              </a:ext>
            </a:extLst>
          </p:cNvPr>
          <p:cNvCxnSpPr>
            <a:endCxn id="15" idx="0"/>
          </p:cNvCxnSpPr>
          <p:nvPr/>
        </p:nvCxnSpPr>
        <p:spPr>
          <a:xfrm>
            <a:off x="4605683" y="2783707"/>
            <a:ext cx="0" cy="529455"/>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6" name="Прямая со стрелкой 45">
            <a:extLst>
              <a:ext uri="{FF2B5EF4-FFF2-40B4-BE49-F238E27FC236}">
                <a16:creationId xmlns:a16="http://schemas.microsoft.com/office/drawing/2014/main" id="{CB447031-BA49-47A6-9E49-4A654B0B05DB}"/>
              </a:ext>
            </a:extLst>
          </p:cNvPr>
          <p:cNvCxnSpPr>
            <a:endCxn id="17" idx="0"/>
          </p:cNvCxnSpPr>
          <p:nvPr/>
        </p:nvCxnSpPr>
        <p:spPr>
          <a:xfrm>
            <a:off x="5214794" y="2780928"/>
            <a:ext cx="0" cy="532234"/>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47" name="Прямая соединительная линия 46">
            <a:extLst>
              <a:ext uri="{FF2B5EF4-FFF2-40B4-BE49-F238E27FC236}">
                <a16:creationId xmlns:a16="http://schemas.microsoft.com/office/drawing/2014/main" id="{FAECA56A-02BA-4714-87F0-770DC7E20C29}"/>
              </a:ext>
            </a:extLst>
          </p:cNvPr>
          <p:cNvCxnSpPr>
            <a:stCxn id="9" idx="2"/>
          </p:cNvCxnSpPr>
          <p:nvPr/>
        </p:nvCxnSpPr>
        <p:spPr>
          <a:xfrm>
            <a:off x="6995558" y="2453891"/>
            <a:ext cx="0" cy="327037"/>
          </a:xfrm>
          <a:prstGeom prst="line">
            <a:avLst/>
          </a:prstGeom>
        </p:spPr>
        <p:style>
          <a:lnRef idx="1">
            <a:schemeClr val="accent1"/>
          </a:lnRef>
          <a:fillRef idx="2">
            <a:schemeClr val="accent1"/>
          </a:fillRef>
          <a:effectRef idx="1">
            <a:schemeClr val="accent1"/>
          </a:effectRef>
          <a:fontRef idx="minor">
            <a:schemeClr val="dk1"/>
          </a:fontRef>
        </p:style>
      </p:cxnSp>
      <p:cxnSp>
        <p:nvCxnSpPr>
          <p:cNvPr id="48" name="Прямая соединительная линия 47">
            <a:extLst>
              <a:ext uri="{FF2B5EF4-FFF2-40B4-BE49-F238E27FC236}">
                <a16:creationId xmlns:a16="http://schemas.microsoft.com/office/drawing/2014/main" id="{195DB9B7-AA85-4E70-8752-AF360F798EEB}"/>
              </a:ext>
            </a:extLst>
          </p:cNvPr>
          <p:cNvCxnSpPr>
            <a:cxnSpLocks/>
          </p:cNvCxnSpPr>
          <p:nvPr/>
        </p:nvCxnSpPr>
        <p:spPr>
          <a:xfrm>
            <a:off x="5914247" y="2780928"/>
            <a:ext cx="1333389"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49" name="Прямая со стрелкой 48">
            <a:extLst>
              <a:ext uri="{FF2B5EF4-FFF2-40B4-BE49-F238E27FC236}">
                <a16:creationId xmlns:a16="http://schemas.microsoft.com/office/drawing/2014/main" id="{402A5B7D-47E6-40A5-A5BB-961FD3856052}"/>
              </a:ext>
            </a:extLst>
          </p:cNvPr>
          <p:cNvCxnSpPr>
            <a:endCxn id="18" idx="0"/>
          </p:cNvCxnSpPr>
          <p:nvPr/>
        </p:nvCxnSpPr>
        <p:spPr>
          <a:xfrm>
            <a:off x="5914247" y="2780928"/>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50" name="Прямая со стрелкой 49">
            <a:extLst>
              <a:ext uri="{FF2B5EF4-FFF2-40B4-BE49-F238E27FC236}">
                <a16:creationId xmlns:a16="http://schemas.microsoft.com/office/drawing/2014/main" id="{6DDD1F3A-5FF4-4F28-8345-20B1A34AC8BA}"/>
              </a:ext>
            </a:extLst>
          </p:cNvPr>
          <p:cNvCxnSpPr>
            <a:endCxn id="23" idx="0"/>
          </p:cNvCxnSpPr>
          <p:nvPr/>
        </p:nvCxnSpPr>
        <p:spPr>
          <a:xfrm>
            <a:off x="6599564" y="2780928"/>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51" name="Прямая со стрелкой 50">
            <a:extLst>
              <a:ext uri="{FF2B5EF4-FFF2-40B4-BE49-F238E27FC236}">
                <a16:creationId xmlns:a16="http://schemas.microsoft.com/office/drawing/2014/main" id="{F7B6A2A3-1E1F-4204-BE25-D5004709AD18}"/>
              </a:ext>
            </a:extLst>
          </p:cNvPr>
          <p:cNvCxnSpPr>
            <a:cxnSpLocks/>
            <a:endCxn id="24" idx="0"/>
          </p:cNvCxnSpPr>
          <p:nvPr/>
        </p:nvCxnSpPr>
        <p:spPr>
          <a:xfrm>
            <a:off x="7247636" y="2780928"/>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53" name="Прямая со стрелкой 52">
            <a:extLst>
              <a:ext uri="{FF2B5EF4-FFF2-40B4-BE49-F238E27FC236}">
                <a16:creationId xmlns:a16="http://schemas.microsoft.com/office/drawing/2014/main" id="{E6EA499C-51E0-4DAD-8F85-F01CBBBF74B1}"/>
              </a:ext>
            </a:extLst>
          </p:cNvPr>
          <p:cNvCxnSpPr>
            <a:endCxn id="21" idx="0"/>
          </p:cNvCxnSpPr>
          <p:nvPr/>
        </p:nvCxnSpPr>
        <p:spPr>
          <a:xfrm>
            <a:off x="9256131" y="2453891"/>
            <a:ext cx="0" cy="833275"/>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54" name="Прямая соединительная линия 53">
            <a:extLst>
              <a:ext uri="{FF2B5EF4-FFF2-40B4-BE49-F238E27FC236}">
                <a16:creationId xmlns:a16="http://schemas.microsoft.com/office/drawing/2014/main" id="{A292A48F-157A-4798-8591-0FEB4BF31BB2}"/>
              </a:ext>
            </a:extLst>
          </p:cNvPr>
          <p:cNvCxnSpPr/>
          <p:nvPr/>
        </p:nvCxnSpPr>
        <p:spPr>
          <a:xfrm>
            <a:off x="8651792" y="2780928"/>
            <a:ext cx="1185625"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55" name="Прямая со стрелкой 54">
            <a:extLst>
              <a:ext uri="{FF2B5EF4-FFF2-40B4-BE49-F238E27FC236}">
                <a16:creationId xmlns:a16="http://schemas.microsoft.com/office/drawing/2014/main" id="{C2353898-B195-4246-8731-B47F15C08514}"/>
              </a:ext>
            </a:extLst>
          </p:cNvPr>
          <p:cNvCxnSpPr>
            <a:endCxn id="20" idx="0"/>
          </p:cNvCxnSpPr>
          <p:nvPr/>
        </p:nvCxnSpPr>
        <p:spPr>
          <a:xfrm>
            <a:off x="8651792" y="2780928"/>
            <a:ext cx="0" cy="50910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56" name="Прямая со стрелкой 55">
            <a:extLst>
              <a:ext uri="{FF2B5EF4-FFF2-40B4-BE49-F238E27FC236}">
                <a16:creationId xmlns:a16="http://schemas.microsoft.com/office/drawing/2014/main" id="{92DD5407-03E4-4462-A2E8-9FC41904CF49}"/>
              </a:ext>
            </a:extLst>
          </p:cNvPr>
          <p:cNvCxnSpPr>
            <a:endCxn id="22" idx="0"/>
          </p:cNvCxnSpPr>
          <p:nvPr/>
        </p:nvCxnSpPr>
        <p:spPr>
          <a:xfrm>
            <a:off x="9837417" y="2780928"/>
            <a:ext cx="1"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sp>
        <p:nvSpPr>
          <p:cNvPr id="57" name="Стрелка: вправо 56">
            <a:extLst>
              <a:ext uri="{FF2B5EF4-FFF2-40B4-BE49-F238E27FC236}">
                <a16:creationId xmlns:a16="http://schemas.microsoft.com/office/drawing/2014/main" id="{919D3E0B-1EB4-43D0-A621-1E4B820A9E82}"/>
              </a:ext>
            </a:extLst>
          </p:cNvPr>
          <p:cNvSpPr/>
          <p:nvPr/>
        </p:nvSpPr>
        <p:spPr>
          <a:xfrm>
            <a:off x="4173469" y="203256"/>
            <a:ext cx="265376" cy="16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Прямоугольник 57">
            <a:extLst>
              <a:ext uri="{FF2B5EF4-FFF2-40B4-BE49-F238E27FC236}">
                <a16:creationId xmlns:a16="http://schemas.microsoft.com/office/drawing/2014/main" id="{8E499530-EA02-4C61-9E00-F2C3B41DB91A}"/>
              </a:ext>
            </a:extLst>
          </p:cNvPr>
          <p:cNvSpPr/>
          <p:nvPr/>
        </p:nvSpPr>
        <p:spPr>
          <a:xfrm>
            <a:off x="117439" y="126924"/>
            <a:ext cx="4119279" cy="369332"/>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a:spAutoFit/>
          </a:bodyPr>
          <a:lstStyle/>
          <a:p>
            <a:r>
              <a:rPr lang="en-US" dirty="0"/>
              <a:t>NASOSLARNING </a:t>
            </a:r>
            <a:r>
              <a:rPr lang="en-US" dirty="0">
                <a:latin typeface="Times New Roman" pitchFamily="18" charset="0"/>
                <a:cs typeface="Times New Roman" pitchFamily="18" charset="0"/>
              </a:rPr>
              <a:t>KLASSIFIKATSIYASI</a:t>
            </a:r>
            <a:r>
              <a:rPr lang="en-US" dirty="0"/>
              <a:t>.</a:t>
            </a:r>
            <a:endParaRPr lang="ru-RU" dirty="0"/>
          </a:p>
        </p:txBody>
      </p:sp>
    </p:spTree>
    <p:extLst>
      <p:ext uri="{BB962C8B-B14F-4D97-AF65-F5344CB8AC3E}">
        <p14:creationId xmlns:p14="http://schemas.microsoft.com/office/powerpoint/2010/main" val="341001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FD2A339-3F0C-4052-A384-07FA99666BA2}"/>
              </a:ext>
            </a:extLst>
          </p:cNvPr>
          <p:cNvSpPr/>
          <p:nvPr/>
        </p:nvSpPr>
        <p:spPr>
          <a:xfrm>
            <a:off x="304799" y="237129"/>
            <a:ext cx="10703859" cy="830997"/>
          </a:xfrm>
          <a:prstGeom prst="rect">
            <a:avLst/>
          </a:prstGeom>
        </p:spPr>
        <p:txBody>
          <a:bodyPr wrap="square">
            <a:spAutoFit/>
          </a:bodyPr>
          <a:lstStyle/>
          <a:p>
            <a:pPr algn="ctr"/>
            <a:r>
              <a:rPr lang="ru-RU" sz="2400" b="1" dirty="0">
                <a:solidFill>
                  <a:srgbClr val="FF0000"/>
                </a:solidFill>
                <a:latin typeface="Times New Roman" panose="02020603050405020304" pitchFamily="18" charset="0"/>
                <a:ea typeface="Times New Roman" panose="02020603050405020304" pitchFamily="18" charset="0"/>
              </a:rPr>
              <a:t>1</a:t>
            </a:r>
            <a:r>
              <a:rPr lang="en-US" sz="2400" b="1" dirty="0">
                <a:solidFill>
                  <a:srgbClr val="FF0000"/>
                </a:solidFill>
                <a:latin typeface="Times New Roman" panose="02020603050405020304" pitchFamily="18" charset="0"/>
                <a:ea typeface="Times New Roman" panose="02020603050405020304" pitchFamily="18" charset="0"/>
              </a:rPr>
              <a:t>.</a:t>
            </a:r>
            <a:r>
              <a:rPr lang="en-US" sz="2400" b="1" dirty="0" err="1">
                <a:solidFill>
                  <a:srgbClr val="FF0000"/>
                </a:solidFill>
                <a:latin typeface="Times New Roman" panose="02020603050405020304" pitchFamily="18" charset="0"/>
                <a:ea typeface="Times New Roman" panose="02020603050405020304" pitchFamily="18" charset="0"/>
              </a:rPr>
              <a:t>Porshenli</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nasoslarni</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tiplari</a:t>
            </a:r>
            <a:r>
              <a:rPr lang="en-US" sz="2400" b="1" dirty="0">
                <a:solidFill>
                  <a:srgbClr val="FF0000"/>
                </a:solidFill>
                <a:latin typeface="Times New Roman" panose="02020603050405020304" pitchFamily="18" charset="0"/>
                <a:ea typeface="Times New Roman" panose="02020603050405020304" pitchFamily="18" charset="0"/>
              </a:rPr>
              <a:t> , </a:t>
            </a:r>
            <a:r>
              <a:rPr lang="en-US" sz="2400" b="1" dirty="0" err="1">
                <a:solidFill>
                  <a:srgbClr val="FF0000"/>
                </a:solidFill>
                <a:latin typeface="Times New Roman" panose="02020603050405020304" pitchFamily="18" charset="0"/>
                <a:ea typeface="Times New Roman" panose="02020603050405020304" pitchFamily="18" charset="0"/>
              </a:rPr>
              <a:t>Porshenli</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nasoslarni</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ishlash</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prinsipi,Porshenli</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nasosning</a:t>
            </a:r>
            <a:r>
              <a:rPr lang="en-US" sz="2400" b="1" dirty="0">
                <a:solidFill>
                  <a:srgbClr val="FF0000"/>
                </a:solidFill>
                <a:latin typeface="Times New Roman" panose="02020603050405020304" pitchFamily="18" charset="0"/>
                <a:ea typeface="Times New Roman" panose="02020603050405020304" pitchFamily="18" charset="0"/>
              </a:rPr>
              <a:t> </a:t>
            </a:r>
            <a:r>
              <a:rPr lang="en-US" sz="2400" b="1" dirty="0" err="1">
                <a:solidFill>
                  <a:srgbClr val="FF0000"/>
                </a:solidFill>
                <a:latin typeface="Times New Roman" panose="02020603050405020304" pitchFamily="18" charset="0"/>
                <a:ea typeface="Times New Roman" panose="02020603050405020304" pitchFamily="18" charset="0"/>
              </a:rPr>
              <a:t>uzatish</a:t>
            </a:r>
            <a:r>
              <a:rPr lang="en-US" sz="2400" b="1" dirty="0">
                <a:solidFill>
                  <a:srgbClr val="FF0000"/>
                </a:solidFill>
                <a:latin typeface="Times New Roman" panose="02020603050405020304" pitchFamily="18" charset="0"/>
                <a:ea typeface="Times New Roman" panose="02020603050405020304" pitchFamily="18" charset="0"/>
              </a:rPr>
              <a:t> </a:t>
            </a:r>
            <a:endParaRPr lang="ru-RU" sz="2400" b="1" dirty="0">
              <a:solidFill>
                <a:srgbClr val="FF0000"/>
              </a:solidFill>
            </a:endParaRPr>
          </a:p>
        </p:txBody>
      </p:sp>
      <p:sp>
        <p:nvSpPr>
          <p:cNvPr id="3" name="Прямоугольник 2">
            <a:extLst>
              <a:ext uri="{FF2B5EF4-FFF2-40B4-BE49-F238E27FC236}">
                <a16:creationId xmlns:a16="http://schemas.microsoft.com/office/drawing/2014/main" id="{84D25CD5-B2B1-4652-8F79-6201753791D2}"/>
              </a:ext>
            </a:extLst>
          </p:cNvPr>
          <p:cNvSpPr/>
          <p:nvPr/>
        </p:nvSpPr>
        <p:spPr>
          <a:xfrm>
            <a:off x="4003777" y="1154870"/>
            <a:ext cx="2304256" cy="3974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Xajmli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4" name="Прямоугольник 3">
            <a:extLst>
              <a:ext uri="{FF2B5EF4-FFF2-40B4-BE49-F238E27FC236}">
                <a16:creationId xmlns:a16="http://schemas.microsoft.com/office/drawing/2014/main" id="{F7220346-2F4D-47CE-9C12-6725DE146915}"/>
              </a:ext>
            </a:extLst>
          </p:cNvPr>
          <p:cNvSpPr/>
          <p:nvPr/>
        </p:nvSpPr>
        <p:spPr>
          <a:xfrm>
            <a:off x="2641603" y="2273601"/>
            <a:ext cx="2478298"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Ilgarilama-qaytma</a:t>
            </a:r>
            <a:endParaRPr lang="ru-RU" sz="2400" dirty="0">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A9C7138D-76E3-4E79-9C9E-7D0A656FA86E}"/>
              </a:ext>
            </a:extLst>
          </p:cNvPr>
          <p:cNvSpPr/>
          <p:nvPr/>
        </p:nvSpPr>
        <p:spPr>
          <a:xfrm>
            <a:off x="5530167" y="2305879"/>
            <a:ext cx="1657765" cy="399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Rotorli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A949C66-BB5F-43D0-AB86-910682B38ACC}"/>
              </a:ext>
            </a:extLst>
          </p:cNvPr>
          <p:cNvSpPr/>
          <p:nvPr/>
        </p:nvSpPr>
        <p:spPr>
          <a:xfrm>
            <a:off x="2742161" y="3551128"/>
            <a:ext cx="360610"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solidFill>
                  <a:srgbClr val="FF0000"/>
                </a:solidFill>
                <a:latin typeface="Times New Roman" panose="02020603050405020304" pitchFamily="18" charset="0"/>
                <a:cs typeface="Times New Roman" panose="02020603050405020304" pitchFamily="18" charset="0"/>
              </a:rPr>
              <a:t>Porshenli</a:t>
            </a:r>
            <a:r>
              <a:rPr lang="en-US" sz="2400" dirty="0">
                <a:solidFill>
                  <a:srgbClr val="FF0000"/>
                </a:solidFill>
                <a:latin typeface="Times New Roman" panose="02020603050405020304" pitchFamily="18" charset="0"/>
                <a:cs typeface="Times New Roman" panose="02020603050405020304" pitchFamily="18" charset="0"/>
              </a:rPr>
              <a:t> </a:t>
            </a:r>
            <a:endParaRPr lang="ru-RU" sz="2400" dirty="0">
              <a:solidFill>
                <a:srgbClr val="FF0000"/>
              </a:solidFill>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32010F98-9058-4DB6-A71D-62FD770D5D10}"/>
              </a:ext>
            </a:extLst>
          </p:cNvPr>
          <p:cNvSpPr/>
          <p:nvPr/>
        </p:nvSpPr>
        <p:spPr>
          <a:xfrm>
            <a:off x="5479991" y="3523111"/>
            <a:ext cx="360040"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Shesternali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1F52B1A6-1E03-49B1-9A16-E0ACC23740BB}"/>
              </a:ext>
            </a:extLst>
          </p:cNvPr>
          <p:cNvSpPr/>
          <p:nvPr/>
        </p:nvSpPr>
        <p:spPr>
          <a:xfrm>
            <a:off x="6093204" y="3520246"/>
            <a:ext cx="342292" cy="3168352"/>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Vintli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10" name="Прямоугольник 9">
            <a:extLst>
              <a:ext uri="{FF2B5EF4-FFF2-40B4-BE49-F238E27FC236}">
                <a16:creationId xmlns:a16="http://schemas.microsoft.com/office/drawing/2014/main" id="{89B90BC0-8643-4110-9CEE-0E99A271EBF7}"/>
              </a:ext>
            </a:extLst>
          </p:cNvPr>
          <p:cNvSpPr/>
          <p:nvPr/>
        </p:nvSpPr>
        <p:spPr>
          <a:xfrm>
            <a:off x="6668122" y="3532450"/>
            <a:ext cx="355029" cy="3149674"/>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Shiberli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11" name="Прямоугольник 10">
            <a:extLst>
              <a:ext uri="{FF2B5EF4-FFF2-40B4-BE49-F238E27FC236}">
                <a16:creationId xmlns:a16="http://schemas.microsoft.com/office/drawing/2014/main" id="{3797C312-EBBD-424C-BE6F-0E99D7481746}"/>
              </a:ext>
            </a:extLst>
          </p:cNvPr>
          <p:cNvSpPr/>
          <p:nvPr/>
        </p:nvSpPr>
        <p:spPr>
          <a:xfrm>
            <a:off x="3427763" y="3551128"/>
            <a:ext cx="360040" cy="3121496"/>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Plunjerli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12" name="Прямоугольник 11">
            <a:extLst>
              <a:ext uri="{FF2B5EF4-FFF2-40B4-BE49-F238E27FC236}">
                <a16:creationId xmlns:a16="http://schemas.microsoft.com/office/drawing/2014/main" id="{CE6003CC-2F85-4E3E-A490-A01EC905F44E}"/>
              </a:ext>
            </a:extLst>
          </p:cNvPr>
          <p:cNvSpPr/>
          <p:nvPr/>
        </p:nvSpPr>
        <p:spPr>
          <a:xfrm>
            <a:off x="4075835" y="3551128"/>
            <a:ext cx="360040" cy="3149674"/>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dirty="0" err="1">
                <a:latin typeface="Times New Roman" panose="02020603050405020304" pitchFamily="18" charset="0"/>
                <a:cs typeface="Times New Roman" panose="02020603050405020304" pitchFamily="18" charset="0"/>
              </a:rPr>
              <a:t>Diafragmali</a:t>
            </a:r>
            <a:r>
              <a:rPr lang="en-US" sz="2400" dirty="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cxnSp>
        <p:nvCxnSpPr>
          <p:cNvPr id="13" name="Прямая соединительная линия 12">
            <a:extLst>
              <a:ext uri="{FF2B5EF4-FFF2-40B4-BE49-F238E27FC236}">
                <a16:creationId xmlns:a16="http://schemas.microsoft.com/office/drawing/2014/main" id="{EC80DC42-B770-45E0-8CE8-BCE993E380B9}"/>
              </a:ext>
            </a:extLst>
          </p:cNvPr>
          <p:cNvCxnSpPr>
            <a:stCxn id="3" idx="2"/>
          </p:cNvCxnSpPr>
          <p:nvPr/>
        </p:nvCxnSpPr>
        <p:spPr>
          <a:xfrm>
            <a:off x="5155905" y="1552291"/>
            <a:ext cx="0" cy="318184"/>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Прямая соединительная линия 13">
            <a:extLst>
              <a:ext uri="{FF2B5EF4-FFF2-40B4-BE49-F238E27FC236}">
                <a16:creationId xmlns:a16="http://schemas.microsoft.com/office/drawing/2014/main" id="{A195F365-D270-44EB-9729-E9EBC09958AA}"/>
              </a:ext>
            </a:extLst>
          </p:cNvPr>
          <p:cNvCxnSpPr>
            <a:cxnSpLocks/>
          </p:cNvCxnSpPr>
          <p:nvPr/>
        </p:nvCxnSpPr>
        <p:spPr>
          <a:xfrm>
            <a:off x="3980325" y="1860392"/>
            <a:ext cx="2284025"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Прямая соединительная линия 14">
            <a:extLst>
              <a:ext uri="{FF2B5EF4-FFF2-40B4-BE49-F238E27FC236}">
                <a16:creationId xmlns:a16="http://schemas.microsoft.com/office/drawing/2014/main" id="{1DB45AE6-7052-4AE8-AEC1-A488763C3EEC}"/>
              </a:ext>
            </a:extLst>
          </p:cNvPr>
          <p:cNvCxnSpPr>
            <a:cxnSpLocks/>
          </p:cNvCxnSpPr>
          <p:nvPr/>
        </p:nvCxnSpPr>
        <p:spPr>
          <a:xfrm>
            <a:off x="3956411" y="2697054"/>
            <a:ext cx="0" cy="316954"/>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Прямая соединительная линия 15">
            <a:extLst>
              <a:ext uri="{FF2B5EF4-FFF2-40B4-BE49-F238E27FC236}">
                <a16:creationId xmlns:a16="http://schemas.microsoft.com/office/drawing/2014/main" id="{2DE01BF5-50BA-4749-A50E-4F0047576A75}"/>
              </a:ext>
            </a:extLst>
          </p:cNvPr>
          <p:cNvCxnSpPr>
            <a:cxnSpLocks/>
          </p:cNvCxnSpPr>
          <p:nvPr/>
        </p:nvCxnSpPr>
        <p:spPr>
          <a:xfrm flipV="1">
            <a:off x="2922466" y="3014008"/>
            <a:ext cx="1333388" cy="18678"/>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Прямая со стрелкой 16">
            <a:extLst>
              <a:ext uri="{FF2B5EF4-FFF2-40B4-BE49-F238E27FC236}">
                <a16:creationId xmlns:a16="http://schemas.microsoft.com/office/drawing/2014/main" id="{C767861F-132B-44E4-B01D-91B5BC90ED0A}"/>
              </a:ext>
            </a:extLst>
          </p:cNvPr>
          <p:cNvCxnSpPr>
            <a:endCxn id="6" idx="0"/>
          </p:cNvCxnSpPr>
          <p:nvPr/>
        </p:nvCxnSpPr>
        <p:spPr>
          <a:xfrm>
            <a:off x="2922466" y="3032686"/>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8" name="Прямая со стрелкой 17">
            <a:extLst>
              <a:ext uri="{FF2B5EF4-FFF2-40B4-BE49-F238E27FC236}">
                <a16:creationId xmlns:a16="http://schemas.microsoft.com/office/drawing/2014/main" id="{FA0F2C7C-17CB-4F16-9CAA-61E2F00B43EA}"/>
              </a:ext>
            </a:extLst>
          </p:cNvPr>
          <p:cNvCxnSpPr>
            <a:endCxn id="11" idx="0"/>
          </p:cNvCxnSpPr>
          <p:nvPr/>
        </p:nvCxnSpPr>
        <p:spPr>
          <a:xfrm>
            <a:off x="3607783" y="3032686"/>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9" name="Прямая со стрелкой 18">
            <a:extLst>
              <a:ext uri="{FF2B5EF4-FFF2-40B4-BE49-F238E27FC236}">
                <a16:creationId xmlns:a16="http://schemas.microsoft.com/office/drawing/2014/main" id="{B49AE73A-64B4-4F06-B581-BA468F80BD4A}"/>
              </a:ext>
            </a:extLst>
          </p:cNvPr>
          <p:cNvCxnSpPr>
            <a:endCxn id="12" idx="0"/>
          </p:cNvCxnSpPr>
          <p:nvPr/>
        </p:nvCxnSpPr>
        <p:spPr>
          <a:xfrm>
            <a:off x="4255855" y="3032686"/>
            <a:ext cx="0"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1" name="Прямая со стрелкой 20">
            <a:extLst>
              <a:ext uri="{FF2B5EF4-FFF2-40B4-BE49-F238E27FC236}">
                <a16:creationId xmlns:a16="http://schemas.microsoft.com/office/drawing/2014/main" id="{922DE395-2160-40B4-8BAF-5F55363DFF7F}"/>
              </a:ext>
            </a:extLst>
          </p:cNvPr>
          <p:cNvCxnSpPr>
            <a:cxnSpLocks/>
          </p:cNvCxnSpPr>
          <p:nvPr/>
        </p:nvCxnSpPr>
        <p:spPr>
          <a:xfrm>
            <a:off x="6264350" y="2705649"/>
            <a:ext cx="0" cy="833275"/>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2" name="Прямая соединительная линия 21">
            <a:extLst>
              <a:ext uri="{FF2B5EF4-FFF2-40B4-BE49-F238E27FC236}">
                <a16:creationId xmlns:a16="http://schemas.microsoft.com/office/drawing/2014/main" id="{E023F705-E9B9-4B52-AEC8-1553285FF582}"/>
              </a:ext>
            </a:extLst>
          </p:cNvPr>
          <p:cNvCxnSpPr/>
          <p:nvPr/>
        </p:nvCxnSpPr>
        <p:spPr>
          <a:xfrm>
            <a:off x="5660011" y="3032686"/>
            <a:ext cx="1185625" cy="0"/>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Прямая со стрелкой 22">
            <a:extLst>
              <a:ext uri="{FF2B5EF4-FFF2-40B4-BE49-F238E27FC236}">
                <a16:creationId xmlns:a16="http://schemas.microsoft.com/office/drawing/2014/main" id="{CBE3F0F1-A1D1-47E8-9AF7-A2FCD9E66453}"/>
              </a:ext>
            </a:extLst>
          </p:cNvPr>
          <p:cNvCxnSpPr>
            <a:cxnSpLocks/>
          </p:cNvCxnSpPr>
          <p:nvPr/>
        </p:nvCxnSpPr>
        <p:spPr>
          <a:xfrm>
            <a:off x="5660011" y="3032686"/>
            <a:ext cx="0" cy="509103"/>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4" name="Прямая со стрелкой 23">
            <a:extLst>
              <a:ext uri="{FF2B5EF4-FFF2-40B4-BE49-F238E27FC236}">
                <a16:creationId xmlns:a16="http://schemas.microsoft.com/office/drawing/2014/main" id="{51A3B108-6672-418F-A276-E76CF1EE6D08}"/>
              </a:ext>
            </a:extLst>
          </p:cNvPr>
          <p:cNvCxnSpPr>
            <a:endCxn id="10" idx="0"/>
          </p:cNvCxnSpPr>
          <p:nvPr/>
        </p:nvCxnSpPr>
        <p:spPr>
          <a:xfrm>
            <a:off x="6845636" y="3014008"/>
            <a:ext cx="1" cy="51844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5" name="Прямая со стрелкой 24">
            <a:extLst>
              <a:ext uri="{FF2B5EF4-FFF2-40B4-BE49-F238E27FC236}">
                <a16:creationId xmlns:a16="http://schemas.microsoft.com/office/drawing/2014/main" id="{E08DC9ED-7080-468B-9E75-F4D75AC47DE5}"/>
              </a:ext>
            </a:extLst>
          </p:cNvPr>
          <p:cNvCxnSpPr>
            <a:cxnSpLocks/>
          </p:cNvCxnSpPr>
          <p:nvPr/>
        </p:nvCxnSpPr>
        <p:spPr>
          <a:xfrm>
            <a:off x="6264350" y="1860392"/>
            <a:ext cx="0" cy="41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E5F0D326-7094-41E9-9FE0-4FB2AD2DC6C5}"/>
              </a:ext>
            </a:extLst>
          </p:cNvPr>
          <p:cNvCxnSpPr/>
          <p:nvPr/>
        </p:nvCxnSpPr>
        <p:spPr>
          <a:xfrm>
            <a:off x="3980325" y="1860392"/>
            <a:ext cx="0" cy="40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Прямоугольник 27">
            <a:extLst>
              <a:ext uri="{FF2B5EF4-FFF2-40B4-BE49-F238E27FC236}">
                <a16:creationId xmlns:a16="http://schemas.microsoft.com/office/drawing/2014/main" id="{44DEF041-5CA3-4DA7-8B81-2C6D835A70E5}"/>
              </a:ext>
            </a:extLst>
          </p:cNvPr>
          <p:cNvSpPr/>
          <p:nvPr/>
        </p:nvSpPr>
        <p:spPr>
          <a:xfrm>
            <a:off x="125512" y="1152311"/>
            <a:ext cx="3302251" cy="677108"/>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a:spAutoFit/>
          </a:bodyPr>
          <a:lstStyle/>
          <a:p>
            <a:r>
              <a:rPr lang="ru-RU" sz="1400" i="1" dirty="0">
                <a:latin typeface="Times New Roman" pitchFamily="18" charset="0"/>
                <a:cs typeface="Times New Roman" pitchFamily="18" charset="0"/>
              </a:rPr>
              <a:t> </a:t>
            </a:r>
            <a:r>
              <a:rPr lang="en-US" sz="1400" i="1" dirty="0">
                <a:latin typeface="Times New Roman" pitchFamily="18" charset="0"/>
                <a:cs typeface="Times New Roman" pitchFamily="18" charset="0"/>
              </a:rPr>
              <a:t>HAJMIY NASOSLARNING KLASSIFIKATSIYASIDAN </a:t>
            </a:r>
            <a:r>
              <a:rPr lang="en-US" sz="2400" i="1" dirty="0">
                <a:latin typeface="Times New Roman" pitchFamily="18" charset="0"/>
                <a:cs typeface="Times New Roman" pitchFamily="18" charset="0"/>
              </a:rPr>
              <a:t>.</a:t>
            </a:r>
            <a:endParaRPr lang="ru-RU"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84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User\Рабочий стол\Новая папка (4)\Новая папка\Gear_Pump.jpg">
            <a:extLst>
              <a:ext uri="{FF2B5EF4-FFF2-40B4-BE49-F238E27FC236}">
                <a16:creationId xmlns:a16="http://schemas.microsoft.com/office/drawing/2014/main" id="{2052958B-59D2-44B6-AEAD-C6C50469C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89" y="585718"/>
            <a:ext cx="10539166" cy="59136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1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D1DBAA3-C983-4B14-BECD-7CB626EF326F}"/>
              </a:ext>
            </a:extLst>
          </p:cNvPr>
          <p:cNvSpPr/>
          <p:nvPr/>
        </p:nvSpPr>
        <p:spPr>
          <a:xfrm>
            <a:off x="466164" y="328590"/>
            <a:ext cx="11546541" cy="1015663"/>
          </a:xfrm>
          <a:prstGeom prst="rect">
            <a:avLst/>
          </a:prstGeom>
        </p:spPr>
        <p:txBody>
          <a:bodyPr wrap="square">
            <a:spAutoFit/>
          </a:bodyPr>
          <a:lstStyle/>
          <a:p>
            <a:r>
              <a:rPr lang="ru-RU" altLang="ru-RU" sz="2000" b="1" dirty="0" err="1">
                <a:solidFill>
                  <a:srgbClr val="002060"/>
                </a:solidFill>
                <a:latin typeface="Times New Roman" panose="02020603050405020304" pitchFamily="18" charset="0"/>
                <a:cs typeface="Times New Roman" panose="02020603050405020304" pitchFamily="18" charset="0"/>
              </a:rPr>
              <a:t>Хажмий</a:t>
            </a:r>
            <a:r>
              <a:rPr lang="ru-RU" altLang="ru-RU" sz="2000" b="1" dirty="0">
                <a:solidFill>
                  <a:srgbClr val="002060"/>
                </a:solidFill>
                <a:latin typeface="Times New Roman" panose="02020603050405020304" pitchFamily="18" charset="0"/>
                <a:cs typeface="Times New Roman" panose="02020603050405020304" pitchFamily="18" charset="0"/>
              </a:rPr>
              <a:t> </a:t>
            </a:r>
            <a:r>
              <a:rPr lang="ru-RU" altLang="ru-RU" sz="2000" b="1" dirty="0" err="1">
                <a:solidFill>
                  <a:srgbClr val="002060"/>
                </a:solidFill>
                <a:latin typeface="Times New Roman" panose="02020603050405020304" pitchFamily="18" charset="0"/>
                <a:cs typeface="Times New Roman" panose="02020603050405020304" pitchFamily="18" charset="0"/>
              </a:rPr>
              <a:t>насосларнинг</a:t>
            </a:r>
            <a:r>
              <a:rPr lang="ru-RU" altLang="ru-RU" sz="2000" b="1" dirty="0">
                <a:solidFill>
                  <a:srgbClr val="002060"/>
                </a:solidFill>
                <a:latin typeface="Times New Roman" panose="02020603050405020304" pitchFamily="18" charset="0"/>
                <a:cs typeface="Times New Roman" panose="02020603050405020304" pitchFamily="18" charset="0"/>
              </a:rPr>
              <a:t> </a:t>
            </a:r>
            <a:r>
              <a:rPr lang="ru-RU" altLang="ru-RU" sz="2000" b="1" dirty="0" err="1">
                <a:solidFill>
                  <a:srgbClr val="002060"/>
                </a:solidFill>
                <a:latin typeface="Times New Roman" panose="02020603050405020304" pitchFamily="18" charset="0"/>
                <a:cs typeface="Times New Roman" panose="02020603050405020304" pitchFamily="18" charset="0"/>
              </a:rPr>
              <a:t>ишлаш</a:t>
            </a:r>
            <a:r>
              <a:rPr lang="ru-RU" altLang="ru-RU" sz="2000" b="1" dirty="0">
                <a:solidFill>
                  <a:srgbClr val="002060"/>
                </a:solidFill>
                <a:latin typeface="Times New Roman" panose="02020603050405020304" pitchFamily="18" charset="0"/>
                <a:cs typeface="Times New Roman" panose="02020603050405020304" pitchFamily="18" charset="0"/>
              </a:rPr>
              <a:t> </a:t>
            </a:r>
            <a:r>
              <a:rPr lang="ru-RU" altLang="ru-RU" sz="2000" b="1" dirty="0" err="1">
                <a:solidFill>
                  <a:srgbClr val="002060"/>
                </a:solidFill>
                <a:latin typeface="Times New Roman" panose="02020603050405020304" pitchFamily="18" charset="0"/>
                <a:cs typeface="Times New Roman" panose="02020603050405020304" pitchFamily="18" charset="0"/>
              </a:rPr>
              <a:t>принципи</a:t>
            </a:r>
            <a:r>
              <a:rPr lang="ru-RU" altLang="ru-RU" sz="2000" b="1"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ёпик</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хажм</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ичида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сикиб</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чикариш</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усулига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асосланган</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булиб</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илгарилама-кайтма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ва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айланма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харакатлар</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туфайли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суюклик</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сикиб</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чикарилади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Хажмий</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насослар</a:t>
            </a:r>
            <a:r>
              <a:rPr lang="ru-RU" altLang="ru-RU" sz="2000" dirty="0">
                <a:solidFill>
                  <a:srgbClr val="002060"/>
                </a:solidFill>
                <a:latin typeface="Times New Roman" panose="02020603050405020304" pitchFamily="18" charset="0"/>
                <a:cs typeface="Times New Roman" panose="02020603050405020304" pitchFamily="18" charset="0"/>
              </a:rPr>
              <a:t>-га </a:t>
            </a:r>
            <a:r>
              <a:rPr lang="ru-RU" altLang="ru-RU" sz="2000" dirty="0" err="1">
                <a:solidFill>
                  <a:srgbClr val="002060"/>
                </a:solidFill>
                <a:latin typeface="Times New Roman" panose="02020603050405020304" pitchFamily="18" charset="0"/>
                <a:cs typeface="Times New Roman" panose="02020603050405020304" pitchFamily="18" charset="0"/>
              </a:rPr>
              <a:t>поршенли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ротацион</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винтли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шестерняли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ва</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пластинали</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гидрав</a:t>
            </a:r>
            <a:r>
              <a:rPr lang="ru-RU" altLang="ru-RU" sz="2000" dirty="0">
                <a:solidFill>
                  <a:srgbClr val="002060"/>
                </a:solidFill>
                <a:latin typeface="Times New Roman" panose="02020603050405020304" pitchFamily="18" charset="0"/>
                <a:cs typeface="Times New Roman" panose="02020603050405020304" pitchFamily="18" charset="0"/>
              </a:rPr>
              <a:t>-лик </a:t>
            </a:r>
            <a:r>
              <a:rPr lang="ru-RU" altLang="ru-RU" sz="2000" dirty="0" err="1">
                <a:solidFill>
                  <a:srgbClr val="002060"/>
                </a:solidFill>
                <a:latin typeface="Times New Roman" panose="02020603050405020304" pitchFamily="18" charset="0"/>
                <a:cs typeface="Times New Roman" panose="02020603050405020304" pitchFamily="18" charset="0"/>
              </a:rPr>
              <a:t>машиналар</a:t>
            </a:r>
            <a:r>
              <a:rPr lang="ru-RU" altLang="ru-RU" sz="2000" dirty="0">
                <a:solidFill>
                  <a:srgbClr val="002060"/>
                </a:solidFill>
                <a:latin typeface="Times New Roman" panose="02020603050405020304" pitchFamily="18" charset="0"/>
                <a:cs typeface="Times New Roman" panose="02020603050405020304" pitchFamily="18" charset="0"/>
              </a:rPr>
              <a:t> </a:t>
            </a:r>
            <a:r>
              <a:rPr lang="ru-RU" altLang="ru-RU" sz="2000" dirty="0" err="1">
                <a:solidFill>
                  <a:srgbClr val="002060"/>
                </a:solidFill>
                <a:latin typeface="Times New Roman" panose="02020603050405020304" pitchFamily="18" charset="0"/>
                <a:cs typeface="Times New Roman" panose="02020603050405020304" pitchFamily="18" charset="0"/>
              </a:rPr>
              <a:t>киради</a:t>
            </a:r>
            <a:r>
              <a:rPr lang="ru-RU" altLang="ru-RU" sz="2000" dirty="0">
                <a:solidFill>
                  <a:srgbClr val="002060"/>
                </a:solidFill>
                <a:latin typeface="Times New Roman" panose="02020603050405020304" pitchFamily="18" charset="0"/>
                <a:cs typeface="Times New Roman" panose="02020603050405020304" pitchFamily="18" charset="0"/>
              </a:rPr>
              <a:t>.</a:t>
            </a:r>
            <a:endParaRPr lang="ru-RU" sz="2000" dirty="0">
              <a:solidFill>
                <a:srgbClr val="002060"/>
              </a:solidFill>
            </a:endParaRPr>
          </a:p>
        </p:txBody>
      </p:sp>
      <p:sp>
        <p:nvSpPr>
          <p:cNvPr id="3" name="Объект 2">
            <a:extLst>
              <a:ext uri="{FF2B5EF4-FFF2-40B4-BE49-F238E27FC236}">
                <a16:creationId xmlns:a16="http://schemas.microsoft.com/office/drawing/2014/main" id="{5EFE4366-7045-4333-A63F-C68B1A309785}"/>
              </a:ext>
            </a:extLst>
          </p:cNvPr>
          <p:cNvSpPr txBox="1">
            <a:spLocks/>
          </p:cNvSpPr>
          <p:nvPr/>
        </p:nvSpPr>
        <p:spPr>
          <a:xfrm>
            <a:off x="3444381" y="1882589"/>
            <a:ext cx="8173660" cy="46468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Ishchi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qismlarining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xarakatiga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ko’ra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xajmiy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nasoslarni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quidagilarga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ajratish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mumkin</a:t>
            </a:r>
            <a:r>
              <a:rPr lang="en-US"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Porshenli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ishchi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qismi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porshen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plunjer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ilgarilama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qaytma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xarakatlanadigan</a:t>
            </a:r>
            <a:r>
              <a:rPr lang="en-US"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Rotorli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ischi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qismi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o’q</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atrofida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uzliksiz</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aylanuvchi</a:t>
            </a:r>
            <a:r>
              <a:rPr lang="en-US" sz="2000" dirty="0">
                <a:latin typeface="Times New Roman" panose="02020603050405020304" pitchFamily="18" charset="0"/>
                <a:cs typeface="Times New Roman" panose="02020603050405020304" pitchFamily="18" charset="0"/>
              </a:rPr>
              <a:t>. </a:t>
            </a:r>
          </a:p>
          <a:p>
            <a:pPr marL="0" indent="0" algn="just">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Siqib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chiq</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rish</a:t>
            </a:r>
            <a:r>
              <a:rPr lang="en-US" sz="2000" dirty="0">
                <a:latin typeface="Times New Roman" panose="02020603050405020304" pitchFamily="18" charset="0"/>
                <a:cs typeface="Times New Roman" panose="02020603050405020304" pitchFamily="18" charset="0"/>
              </a:rPr>
              <a:t> n</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s</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sl</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rd</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suyuqli</a:t>
            </a:r>
            <a:r>
              <a:rPr lang="ru-RU" sz="2000" dirty="0">
                <a:latin typeface="Times New Roman" panose="02020603050405020304" pitchFamily="18" charset="0"/>
                <a:cs typeface="Times New Roman" panose="02020603050405020304" pitchFamily="18" charset="0"/>
              </a:rPr>
              <a:t>к </a:t>
            </a:r>
            <a:r>
              <a:rPr lang="en-US" sz="2000" dirty="0" err="1">
                <a:latin typeface="Times New Roman" panose="02020603050405020304" pitchFamily="18" charset="0"/>
                <a:cs typeface="Times New Roman" panose="02020603050405020304" pitchFamily="18" charset="0"/>
              </a:rPr>
              <a:t>ish</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h</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jmini</a:t>
            </a:r>
            <a:r>
              <a:rPr lang="en-US" sz="2000" dirty="0">
                <a:latin typeface="Times New Roman" panose="02020603050405020304" pitchFamily="18" charset="0"/>
                <a:cs typeface="Times New Roman" panose="02020603050405020304" pitchFamily="18" charset="0"/>
              </a:rPr>
              <a:t> n</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vb</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t </a:t>
            </a:r>
            <a:r>
              <a:rPr lang="en-US" sz="2000" dirty="0" err="1">
                <a:latin typeface="Times New Roman" panose="02020603050405020304" pitchFamily="18" charset="0"/>
                <a:cs typeface="Times New Roman" panose="02020603050405020304" pitchFamily="18" charset="0"/>
              </a:rPr>
              <a:t>bil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zg</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rtirishi</a:t>
            </a:r>
            <a:r>
              <a:rPr lang="en-US" sz="2000" dirty="0">
                <a:latin typeface="Times New Roman" panose="02020603050405020304" pitchFamily="18" charset="0"/>
                <a:cs typeface="Times New Roman" panose="02020603050405020304" pitchFamily="18" charset="0"/>
              </a:rPr>
              <a:t> his</a:t>
            </a:r>
            <a:r>
              <a:rPr lang="ru-RU" sz="2000" dirty="0">
                <a:latin typeface="Times New Roman" panose="02020603050405020304" pitchFamily="18" charset="0"/>
                <a:cs typeface="Times New Roman" panose="02020603050405020304" pitchFamily="18" charset="0"/>
              </a:rPr>
              <a:t>о</a:t>
            </a:r>
            <a:r>
              <a:rPr lang="en-US" sz="2000" dirty="0">
                <a:latin typeface="Times New Roman" panose="02020603050405020304" pitchFamily="18" charset="0"/>
                <a:cs typeface="Times New Roman" panose="02020603050405020304" pitchFamily="18" charset="0"/>
              </a:rPr>
              <a:t>bid</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a:t>
            </a:r>
            <a:r>
              <a:rPr lang="en-US" sz="2000" dirty="0" err="1">
                <a:latin typeface="Times New Roman" panose="02020603050405020304" pitchFamily="18" charset="0"/>
                <a:cs typeface="Times New Roman" panose="02020603050405020304" pitchFamily="18" charset="0"/>
              </a:rPr>
              <a:t>uz</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til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 </a:t>
            </a:r>
            <a:r>
              <a:rPr lang="en-US" sz="2000" dirty="0" err="1">
                <a:latin typeface="Times New Roman" panose="02020603050405020304" pitchFamily="18" charset="0"/>
                <a:cs typeface="Times New Roman" panose="02020603050405020304" pitchFamily="18" charset="0"/>
              </a:rPr>
              <a:t>Ish</a:t>
            </a:r>
            <a:r>
              <a:rPr lang="en-US" sz="2000" dirty="0">
                <a:latin typeface="Times New Roman" panose="02020603050405020304" pitchFamily="18" charset="0"/>
                <a:cs typeface="Times New Roman" panose="02020603050405020304" pitchFamily="18" charset="0"/>
              </a:rPr>
              <a:t> j</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yonining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birinchi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yarmid</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n</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s</a:t>
            </a:r>
            <a:r>
              <a:rPr lang="ru-RU" sz="2000" dirty="0">
                <a:latin typeface="Times New Roman" panose="02020603050405020304" pitchFamily="18" charset="0"/>
                <a:cs typeface="Times New Roman" panose="02020603050405020304" pitchFamily="18" charset="0"/>
              </a:rPr>
              <a:t>о</a:t>
            </a:r>
            <a:r>
              <a:rPr lang="en-US" sz="2000" dirty="0">
                <a:latin typeface="Times New Roman" panose="02020603050405020304" pitchFamily="18" charset="0"/>
                <a:cs typeface="Times New Roman" panose="02020603050405020304" pitchFamily="18" charset="0"/>
              </a:rPr>
              <a:t>s </a:t>
            </a:r>
            <a:r>
              <a:rPr lang="en-US" sz="2000" dirty="0" err="1">
                <a:latin typeface="Times New Roman" panose="02020603050405020304" pitchFamily="18" charset="0"/>
                <a:cs typeface="Times New Roman" panose="02020603050405020304" pitchFamily="18" charset="0"/>
              </a:rPr>
              <a:t>ish</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si</a:t>
            </a:r>
            <a:r>
              <a:rPr lang="en-US" sz="2000" dirty="0">
                <a:latin typeface="Times New Roman" panose="02020603050405020304" pitchFamily="18" charset="0"/>
                <a:cs typeface="Times New Roman" panose="02020603050405020304" pitchFamily="18" charset="0"/>
              </a:rPr>
              <a:t> h</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jmi</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a:t>
            </a:r>
            <a:r>
              <a:rPr lang="en-US" sz="2000" dirty="0">
                <a:latin typeface="Times New Roman" panose="02020603050405020304" pitchFamily="18" charset="0"/>
                <a:cs typeface="Times New Roman" panose="02020603050405020304" pitchFamily="18" charset="0"/>
              </a:rPr>
              <a:t>p</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yadi</a:t>
            </a:r>
            <a:r>
              <a:rPr lang="en-US" sz="2000" dirty="0">
                <a:latin typeface="Times New Roman" panose="02020603050405020304" pitchFamily="18" charset="0"/>
                <a:cs typeface="Times New Roman" panose="02020603050405020304" pitchFamily="18" charset="0"/>
              </a:rPr>
              <a:t>, und</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gi</a:t>
            </a:r>
            <a:r>
              <a:rPr lang="en-US" sz="2000" dirty="0">
                <a:latin typeface="Times New Roman" panose="02020603050405020304" pitchFamily="18" charset="0"/>
                <a:cs typeface="Times New Roman" panose="02020603050405020304" pitchFamily="18" charset="0"/>
              </a:rPr>
              <a:t> b</a:t>
            </a:r>
            <a:r>
              <a:rPr lang="ru-RU" sz="2000" dirty="0">
                <a:latin typeface="Times New Roman" panose="02020603050405020304" pitchFamily="18" charset="0"/>
                <a:cs typeface="Times New Roman" panose="02020603050405020304" pitchFamily="18" charset="0"/>
              </a:rPr>
              <a:t>о</a:t>
            </a:r>
            <a:r>
              <a:rPr lang="en-US" sz="2000" dirty="0">
                <a:latin typeface="Times New Roman" panose="02020603050405020304" pitchFamily="18" charset="0"/>
                <a:cs typeface="Times New Roman" panose="02020603050405020304" pitchFamily="18" charset="0"/>
              </a:rPr>
              <a:t>sim es</a:t>
            </a:r>
            <a:r>
              <a:rPr lang="ru-RU" sz="2000" dirty="0">
                <a:latin typeface="Times New Roman" panose="02020603050405020304" pitchFamily="18" charset="0"/>
                <a:cs typeface="Times New Roman" panose="02020603050405020304" pitchFamily="18" charset="0"/>
              </a:rPr>
              <a:t>а 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yadi</a:t>
            </a:r>
            <a:r>
              <a:rPr lang="en-US" sz="2000" dirty="0">
                <a:latin typeface="Times New Roman" panose="02020603050405020304" pitchFamily="18" charset="0"/>
                <a:cs typeface="Times New Roman" panose="02020603050405020304" pitchFamily="18" charset="0"/>
              </a:rPr>
              <a:t>. Bu v</a:t>
            </a:r>
            <a:r>
              <a:rPr lang="ru-RU" sz="2000" dirty="0" err="1">
                <a:latin typeface="Times New Roman" panose="02020603050405020304" pitchFamily="18" charset="0"/>
                <a:cs typeface="Times New Roman" panose="02020603050405020304" pitchFamily="18" charset="0"/>
              </a:rPr>
              <a:t>ак</a:t>
            </a:r>
            <a:r>
              <a:rPr lang="en-US" sz="2000" dirty="0">
                <a:latin typeface="Times New Roman" panose="02020603050405020304" pitchFamily="18" charset="0"/>
                <a:cs typeface="Times New Roman" panose="02020603050405020304" pitchFamily="18" charset="0"/>
              </a:rPr>
              <a:t>td</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ish</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suv</a:t>
            </a:r>
            <a:r>
              <a:rPr lang="en-US" sz="2000" dirty="0">
                <a:latin typeface="Times New Roman" panose="02020603050405020304" pitchFamily="18" charset="0"/>
                <a:cs typeface="Times New Roman" panose="02020603050405020304" pitchFamily="18" charset="0"/>
              </a:rPr>
              <a:t> t</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ldirilg</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r</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z</a:t>
            </a:r>
            <a:r>
              <a:rPr lang="ru-RU" sz="2000" dirty="0">
                <a:latin typeface="Times New Roman" panose="02020603050405020304" pitchFamily="18" charset="0"/>
                <a:cs typeface="Times New Roman" panose="02020603050405020304" pitchFamily="18" charset="0"/>
              </a:rPr>
              <a:t>е</a:t>
            </a:r>
            <a:r>
              <a:rPr lang="en-US" sz="2000" dirty="0" err="1">
                <a:latin typeface="Times New Roman" panose="02020603050405020304" pitchFamily="18" charset="0"/>
                <a:cs typeface="Times New Roman" panose="02020603050405020304" pitchFamily="18" charset="0"/>
              </a:rPr>
              <a:t>ru</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g</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tushirilg</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s</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rish</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a:t>
            </a:r>
            <a:r>
              <a:rPr lang="en-US" sz="2000" dirty="0" err="1">
                <a:latin typeface="Times New Roman" panose="02020603050405020304" pitchFamily="18" charset="0"/>
                <a:cs typeface="Times New Roman" panose="02020603050405020304" pitchFamily="18" charset="0"/>
              </a:rPr>
              <a:t>uvuri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tut</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sh</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 v</a:t>
            </a:r>
            <a:r>
              <a:rPr lang="ru-RU" sz="2000" dirty="0">
                <a:latin typeface="Times New Roman" panose="02020603050405020304" pitchFamily="18" charset="0"/>
                <a:cs typeface="Times New Roman" panose="02020603050405020304" pitchFamily="18" charset="0"/>
              </a:rPr>
              <a:t>а </a:t>
            </a:r>
            <a:r>
              <a:rPr lang="ru-RU" sz="2000" dirty="0" err="1">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tm</a:t>
            </a:r>
            <a:r>
              <a:rPr lang="ru-RU" sz="2000" dirty="0">
                <a:latin typeface="Times New Roman" panose="02020603050405020304" pitchFamily="18" charset="0"/>
                <a:cs typeface="Times New Roman" panose="02020603050405020304" pitchFamily="18" charset="0"/>
              </a:rPr>
              <a:t>о</a:t>
            </a:r>
            <a:r>
              <a:rPr lang="en-US" sz="2000" dirty="0">
                <a:latin typeface="Times New Roman" panose="02020603050405020304" pitchFamily="18" charset="0"/>
                <a:cs typeface="Times New Roman" panose="02020603050405020304" pitchFamily="18" charset="0"/>
              </a:rPr>
              <a:t>sf</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b</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simi</a:t>
            </a:r>
            <a:r>
              <a:rPr lang="en-US" sz="2000" dirty="0">
                <a:latin typeface="Times New Roman" panose="02020603050405020304" pitchFamily="18" charset="0"/>
                <a:cs typeface="Times New Roman" panose="02020603050405020304" pitchFamily="18" charset="0"/>
              </a:rPr>
              <a:t> t</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sirid</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suv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a:t>
            </a:r>
            <a:r>
              <a:rPr lang="en-US" sz="2000" dirty="0" err="1">
                <a:latin typeface="Times New Roman" panose="02020603050405020304" pitchFamily="18" charset="0"/>
                <a:cs typeface="Times New Roman" panose="02020603050405020304" pitchFamily="18" charset="0"/>
              </a:rPr>
              <a:t>to’l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 </a:t>
            </a:r>
            <a:r>
              <a:rPr lang="en-US" sz="2000" dirty="0" err="1">
                <a:latin typeface="Times New Roman" panose="02020603050405020304" pitchFamily="18" charset="0"/>
                <a:cs typeface="Times New Roman" panose="02020603050405020304" pitchFamily="18" charset="0"/>
              </a:rPr>
              <a:t>Ish</a:t>
            </a:r>
            <a:r>
              <a:rPr lang="en-US" sz="2000" dirty="0">
                <a:latin typeface="Times New Roman" panose="02020603050405020304" pitchFamily="18" charset="0"/>
                <a:cs typeface="Times New Roman" panose="02020603050405020304" pitchFamily="18" charset="0"/>
              </a:rPr>
              <a:t> j</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yonining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ru-RU" sz="2000" dirty="0" err="1">
                <a:latin typeface="Times New Roman" panose="02020603050405020304" pitchFamily="18" charset="0"/>
                <a:cs typeface="Times New Roman" panose="02020603050405020304" pitchFamily="18" charset="0"/>
              </a:rPr>
              <a:t>кк</a:t>
            </a:r>
            <a:r>
              <a:rPr lang="en-US" sz="2000" dirty="0" err="1">
                <a:latin typeface="Times New Roman" panose="02020603050405020304" pitchFamily="18" charset="0"/>
                <a:cs typeface="Times New Roman" panose="02020603050405020304" pitchFamily="18" charset="0"/>
              </a:rPr>
              <a:t>inchi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yarmid</a:t>
            </a:r>
            <a:r>
              <a:rPr lang="ru-RU" sz="2000" dirty="0">
                <a:latin typeface="Times New Roman" panose="02020603050405020304" pitchFamily="18" charset="0"/>
                <a:cs typeface="Times New Roman" panose="02020603050405020304" pitchFamily="18" charset="0"/>
              </a:rPr>
              <a:t>а, 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so’rish</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a:t>
            </a:r>
            <a:r>
              <a:rPr lang="en-US" sz="2000" dirty="0" err="1">
                <a:latin typeface="Times New Roman" panose="02020603050405020304" pitchFamily="18" charset="0"/>
                <a:cs typeface="Times New Roman" panose="02020603050405020304" pitchFamily="18" charset="0"/>
              </a:rPr>
              <a:t>uvurid</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jr</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tilg</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v</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b</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simli</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a:t>
            </a:r>
            <a:r>
              <a:rPr lang="en-US" sz="2000" dirty="0" err="1">
                <a:latin typeface="Times New Roman" panose="02020603050405020304" pitchFamily="18" charset="0"/>
                <a:cs typeface="Times New Roman" panose="02020603050405020304" pitchFamily="18" charset="0"/>
              </a:rPr>
              <a:t>uvur</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rq</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li </a:t>
            </a:r>
            <a:r>
              <a:rPr lang="en-US" sz="2000" dirty="0" err="1">
                <a:latin typeface="Times New Roman" panose="02020603050405020304" pitchFamily="18" charset="0"/>
                <a:cs typeface="Times New Roman" panose="02020603050405020304" pitchFamily="18" charset="0"/>
              </a:rPr>
              <a:t>yuq</a:t>
            </a:r>
            <a:r>
              <a:rPr lang="ru-RU" sz="2000" dirty="0">
                <a:latin typeface="Times New Roman" panose="02020603050405020304" pitchFamily="18" charset="0"/>
                <a:cs typeface="Times New Roman" panose="02020603050405020304" pitchFamily="18" charset="0"/>
              </a:rPr>
              <a:t>о</a:t>
            </a:r>
            <a:r>
              <a:rPr lang="en-US" sz="2000" dirty="0">
                <a:latin typeface="Times New Roman" panose="02020603050405020304" pitchFamily="18" charset="0"/>
                <a:cs typeface="Times New Roman" panose="02020603050405020304" pitchFamily="18" charset="0"/>
              </a:rPr>
              <a:t>rid</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gi</a:t>
            </a:r>
            <a:r>
              <a:rPr lang="en-US" sz="2000" dirty="0">
                <a:latin typeface="Times New Roman" panose="02020603050405020304" pitchFamily="18" charset="0"/>
                <a:cs typeface="Times New Roman" panose="02020603050405020304" pitchFamily="18" charset="0"/>
              </a:rPr>
              <a:t> r</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z</a:t>
            </a:r>
            <a:r>
              <a:rPr lang="ru-RU" sz="2000" dirty="0">
                <a:latin typeface="Times New Roman" panose="02020603050405020304" pitchFamily="18" charset="0"/>
                <a:cs typeface="Times New Roman" panose="02020603050405020304" pitchFamily="18" charset="0"/>
              </a:rPr>
              <a:t>е</a:t>
            </a:r>
            <a:r>
              <a:rPr lang="en-US" sz="2000" dirty="0" err="1">
                <a:latin typeface="Times New Roman" panose="02020603050405020304" pitchFamily="18" charset="0"/>
                <a:cs typeface="Times New Roman" panose="02020603050405020304" pitchFamily="18" charset="0"/>
              </a:rPr>
              <a:t>ru</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r </a:t>
            </a:r>
            <a:r>
              <a:rPr lang="en-US" sz="2000" dirty="0" err="1">
                <a:latin typeface="Times New Roman" panose="02020603050405020304" pitchFamily="18" charset="0"/>
                <a:cs typeface="Times New Roman" panose="02020603050405020304" pitchFamily="18" charset="0"/>
              </a:rPr>
              <a:t>bil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n tut</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sh</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 Bu v</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qtd</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ishchi</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е</a:t>
            </a:r>
            <a:r>
              <a:rPr lang="en-US" sz="2000"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а ха</a:t>
            </a:r>
            <a:r>
              <a:rPr lang="en-US" sz="2000" dirty="0" err="1">
                <a:latin typeface="Times New Roman" panose="02020603050405020304" pitchFamily="18" charset="0"/>
                <a:cs typeface="Times New Roman" panose="02020603050405020304" pitchFamily="18" charset="0"/>
              </a:rPr>
              <a:t>jmi</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ya</a:t>
            </a:r>
            <a:r>
              <a:rPr lang="en-US" sz="2000" dirty="0">
                <a:latin typeface="Times New Roman" panose="02020603050405020304" pitchFamily="18" charset="0"/>
                <a:cs typeface="Times New Roman" panose="02020603050405020304" pitchFamily="18" charset="0"/>
              </a:rPr>
              <a:t> b</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shl</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ydi</a:t>
            </a:r>
            <a:r>
              <a:rPr lang="en-US" sz="2000" dirty="0">
                <a:latin typeface="Times New Roman" panose="02020603050405020304" pitchFamily="18" charset="0"/>
                <a:cs typeface="Times New Roman" panose="02020603050405020304" pitchFamily="18" charset="0"/>
              </a:rPr>
              <a:t> v</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suyuqli</a:t>
            </a:r>
            <a:r>
              <a:rPr lang="ru-RU" sz="2000" dirty="0">
                <a:latin typeface="Times New Roman" panose="02020603050405020304" pitchFamily="18" charset="0"/>
                <a:cs typeface="Times New Roman" panose="02020603050405020304" pitchFamily="18" charset="0"/>
              </a:rPr>
              <a:t>к </a:t>
            </a:r>
            <a:r>
              <a:rPr lang="en-US" sz="2000" dirty="0">
                <a:latin typeface="Times New Roman" panose="02020603050405020304" pitchFamily="18" charset="0"/>
                <a:cs typeface="Times New Roman" panose="02020603050405020304" pitchFamily="18" charset="0"/>
              </a:rPr>
              <a:t>b</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simli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quvur</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rq</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li </a:t>
            </a:r>
            <a:r>
              <a:rPr lang="en-US" sz="2000" dirty="0" err="1">
                <a:latin typeface="Times New Roman" panose="02020603050405020304" pitchFamily="18" charset="0"/>
                <a:cs typeface="Times New Roman" panose="02020603050405020304" pitchFamily="18" charset="0"/>
              </a:rPr>
              <a:t>yuq</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idishg</a:t>
            </a:r>
            <a:r>
              <a:rPr lang="ru-RU" sz="2000" dirty="0">
                <a:latin typeface="Times New Roman" panose="02020603050405020304" pitchFamily="18" charset="0"/>
                <a:cs typeface="Times New Roman" panose="02020603050405020304" pitchFamily="18" charset="0"/>
              </a:rPr>
              <a:t>а </a:t>
            </a:r>
            <a:r>
              <a:rPr lang="en-US" sz="2000" dirty="0" err="1">
                <a:latin typeface="Times New Roman" panose="02020603050405020304" pitchFamily="18" charset="0"/>
                <a:cs typeface="Times New Roman" panose="02020603050405020304" pitchFamily="18" charset="0"/>
              </a:rPr>
              <a:t>siqib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chiq</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ril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 </a:t>
            </a:r>
            <a:r>
              <a:rPr lang="en-US" sz="2000" dirty="0" err="1">
                <a:latin typeface="Times New Roman" panose="02020603050405020304" pitchFamily="18" charset="0"/>
                <a:cs typeface="Times New Roman" panose="02020603050405020304" pitchFamily="18" charset="0"/>
              </a:rPr>
              <a:t>O’qini</a:t>
            </a:r>
            <a:r>
              <a:rPr lang="en-US" sz="2000" dirty="0">
                <a:latin typeface="Times New Roman" panose="02020603050405020304" pitchFamily="18" charset="0"/>
                <a:cs typeface="Times New Roman" panose="02020603050405020304" pitchFamily="18" charset="0"/>
              </a:rPr>
              <a:t> j</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yl</a:t>
            </a:r>
            <a:r>
              <a:rPr lang="ru-RU" sz="2000" dirty="0">
                <a:latin typeface="Times New Roman" panose="02020603050405020304" pitchFamily="18" charset="0"/>
                <a:cs typeface="Times New Roman" panose="02020603050405020304" pitchFamily="18" charset="0"/>
              </a:rPr>
              <a:t>а</a:t>
            </a:r>
            <a:r>
              <a:rPr lang="en-US" sz="2000" dirty="0" err="1">
                <a:latin typeface="Times New Roman" panose="02020603050405020304" pitchFamily="18" charset="0"/>
                <a:cs typeface="Times New Roman" panose="02020603050405020304" pitchFamily="18" charset="0"/>
              </a:rPr>
              <a:t>shishi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bo’yich</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n</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s</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sl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r g</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riz</a:t>
            </a:r>
            <a:r>
              <a:rPr lang="ru-RU" sz="2000" dirty="0">
                <a:latin typeface="Times New Roman" panose="02020603050405020304" pitchFamily="18" charset="0"/>
                <a:cs typeface="Times New Roman" panose="02020603050405020304" pitchFamily="18" charset="0"/>
              </a:rPr>
              <a:t>о</a:t>
            </a:r>
            <a:r>
              <a:rPr lang="en-US" sz="2000" dirty="0" err="1">
                <a:latin typeface="Times New Roman" panose="02020603050405020304" pitchFamily="18" charset="0"/>
                <a:cs typeface="Times New Roman" panose="02020603050405020304" pitchFamily="18" charset="0"/>
              </a:rPr>
              <a:t>nt</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l v</a:t>
            </a:r>
            <a:r>
              <a:rPr lang="ru-RU" sz="2000" dirty="0">
                <a:latin typeface="Times New Roman" panose="02020603050405020304" pitchFamily="18" charset="0"/>
                <a:cs typeface="Times New Roman" panose="02020603050405020304" pitchFamily="18" charset="0"/>
              </a:rPr>
              <a:t>а </a:t>
            </a:r>
            <a:r>
              <a:rPr lang="en-US" sz="2000" dirty="0">
                <a:latin typeface="Times New Roman" panose="02020603050405020304" pitchFamily="18" charset="0"/>
                <a:cs typeface="Times New Roman" panose="02020603050405020304" pitchFamily="18" charset="0"/>
              </a:rPr>
              <a:t>v</a:t>
            </a:r>
            <a:r>
              <a:rPr lang="ru-RU" sz="2000" dirty="0">
                <a:latin typeface="Times New Roman" panose="02020603050405020304" pitchFamily="18" charset="0"/>
                <a:cs typeface="Times New Roman" panose="02020603050405020304" pitchFamily="18" charset="0"/>
              </a:rPr>
              <a:t>е</a:t>
            </a:r>
            <a:r>
              <a:rPr lang="en-US" sz="2000" dirty="0" err="1">
                <a:latin typeface="Times New Roman" panose="02020603050405020304" pitchFamily="18" charset="0"/>
                <a:cs typeface="Times New Roman" panose="02020603050405020304" pitchFamily="18" charset="0"/>
              </a:rPr>
              <a:t>rti</a:t>
            </a:r>
            <a:r>
              <a:rPr lang="ru-RU" sz="2000" dirty="0">
                <a:latin typeface="Times New Roman" panose="02020603050405020304" pitchFamily="18" charset="0"/>
                <a:cs typeface="Times New Roman" panose="02020603050405020304" pitchFamily="18" charset="0"/>
              </a:rPr>
              <a:t>ка</a:t>
            </a:r>
            <a:r>
              <a:rPr lang="en-US" sz="2000" dirty="0">
                <a:latin typeface="Times New Roman" panose="02020603050405020304" pitchFamily="18" charset="0"/>
                <a:cs typeface="Times New Roman" panose="02020603050405020304" pitchFamily="18" charset="0"/>
              </a:rPr>
              <a:t>l </a:t>
            </a:r>
            <a:r>
              <a:rPr lang="en-US" sz="2000" dirty="0" err="1">
                <a:latin typeface="Times New Roman" panose="02020603050405020304" pitchFamily="18" charset="0"/>
                <a:cs typeface="Times New Roman" panose="02020603050405020304" pitchFamily="18" charset="0"/>
              </a:rPr>
              <a:t>bo’l</a:t>
            </a:r>
            <a:r>
              <a:rPr lang="ru-RU" sz="2000" dirty="0">
                <a:latin typeface="Times New Roman" panose="02020603050405020304" pitchFamily="18" charset="0"/>
                <a:cs typeface="Times New Roman" panose="02020603050405020304" pitchFamily="18" charset="0"/>
              </a:rPr>
              <a:t>а</a:t>
            </a:r>
            <a:r>
              <a:rPr lang="en-US" sz="2000" dirty="0">
                <a:latin typeface="Times New Roman" panose="02020603050405020304" pitchFamily="18" charset="0"/>
                <a:cs typeface="Times New Roman" panose="02020603050405020304" pitchFamily="18" charset="0"/>
              </a:rPr>
              <a:t>di.</a:t>
            </a:r>
          </a:p>
          <a:p>
            <a:pPr marL="0" indent="0" algn="just">
              <a:buFont typeface="Arial" panose="020B0604020202020204" pitchFamily="34" charset="0"/>
              <a:buNone/>
            </a:pPr>
            <a:endParaRPr lang="ru-RU" sz="2000" i="1" dirty="0"/>
          </a:p>
        </p:txBody>
      </p:sp>
      <p:pic>
        <p:nvPicPr>
          <p:cNvPr id="4" name="Picture 2" descr="C:\Documents and Settings\User\Рабочий стол\por.gif">
            <a:extLst>
              <a:ext uri="{FF2B5EF4-FFF2-40B4-BE49-F238E27FC236}">
                <a16:creationId xmlns:a16="http://schemas.microsoft.com/office/drawing/2014/main" id="{B6B61D89-56B8-47D8-856B-227EBABB06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882589"/>
            <a:ext cx="3155575" cy="497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71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TM04033919[[fn=Контур]]</Template>
  <TotalTime>4996</TotalTime>
  <Words>3451</Words>
  <Application>Microsoft Office PowerPoint</Application>
  <PresentationFormat>Широкоэкранный</PresentationFormat>
  <Paragraphs>186</Paragraphs>
  <Slides>29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29</vt:i4>
      </vt:variant>
    </vt:vector>
  </HeadingPairs>
  <TitlesOfParts>
    <vt:vector size="36" baseType="lpstr">
      <vt:lpstr>Arial</vt:lpstr>
      <vt:lpstr>Calibri</vt:lpstr>
      <vt:lpstr>Cambria Math</vt:lpstr>
      <vt:lpstr>Times New Roman</vt:lpstr>
      <vt:lpstr>Tw Cen MT</vt:lpstr>
      <vt:lpstr>Wingdings</vt:lpstr>
      <vt:lpstr>Контур</vt:lpstr>
      <vt:lpstr>Презентация PowerPoint</vt:lpstr>
      <vt:lpstr>7-MAVZU. Hajmiy nasoslar</vt:lpstr>
      <vt:lpstr>Nasoslar yaratilish tarixi. </vt:lpstr>
      <vt:lpstr>Markazdan qochma nasosning birinchi shaklini italiyalik Djiovanni jordan ixtiro qilgan bo’lsa, 1703-yilda devani papin uning eng sodda konstruksiyasini tayyorlagan. O‘zbekistonda XX asrning boshlarida kichik neft dvigatellari bilan harakatga keltiradigan nasos qurilmalari mavjud bo’lgan. </vt:lpstr>
      <vt:lpstr>Suyuqliklarni uzatish uchun mo’ljallangan gidravlik mashinalar nasoslar deyiladi. Nasos (elektr)-dvigateldan mexanik energiya olib, uni suyuqlikni harakatlanayotgan oqim energiyasiga aylantirib bosimini oshiradi.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Презентация PowerPoint</vt:lpstr>
      <vt:lpstr>Презентация PowerPoint</vt:lpstr>
      <vt:lpstr>Презентация PowerPoint</vt:lpstr>
      <vt:lpstr>Nasosning so’rish va uzatish harakati.</vt:lpstr>
      <vt:lpstr>Nasosning uzatish harakati.</vt:lpstr>
      <vt:lpstr>Nazorat savollari.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1-MAVZU. “NASOSLAR, VENTILYATORLAR VA KOMPRESSORLAR “ faniga kirish</dc:title>
  <dc:creator>Bekjon Urunov</dc:creator>
  <cp:lastModifiedBy>Hp</cp:lastModifiedBy>
  <cp:revision>20</cp:revision>
  <dcterms:created xsi:type="dcterms:W3CDTF">2024-01-06T04:52:05Z</dcterms:created>
  <dcterms:modified xsi:type="dcterms:W3CDTF">2025-10-14T18:10:42Z</dcterms:modified>
</cp:coreProperties>
</file>